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9" r:id="rId4"/>
    <p:sldId id="258" r:id="rId5"/>
    <p:sldId id="270" r:id="rId6"/>
    <p:sldId id="271" r:id="rId7"/>
    <p:sldId id="263" r:id="rId8"/>
    <p:sldId id="264" r:id="rId9"/>
    <p:sldId id="265" r:id="rId10"/>
    <p:sldId id="261" r:id="rId11"/>
    <p:sldId id="272" r:id="rId12"/>
    <p:sldId id="282" r:id="rId13"/>
    <p:sldId id="279" r:id="rId14"/>
    <p:sldId id="286" r:id="rId15"/>
    <p:sldId id="287" r:id="rId16"/>
    <p:sldId id="268" r:id="rId17"/>
    <p:sldId id="269" r:id="rId19"/>
    <p:sldId id="283" r:id="rId20"/>
    <p:sldId id="297" r:id="rId21"/>
    <p:sldId id="292" r:id="rId22"/>
    <p:sldId id="294" r:id="rId23"/>
    <p:sldId id="293" r:id="rId24"/>
    <p:sldId id="303" r:id="rId25"/>
    <p:sldId id="296" r:id="rId26"/>
    <p:sldId id="306" r:id="rId27"/>
    <p:sldId id="302" r:id="rId28"/>
    <p:sldId id="313" r:id="rId29"/>
    <p:sldId id="314" r:id="rId30"/>
    <p:sldId id="312" r:id="rId31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915DD"/>
    <a:srgbClr val="00B0F0"/>
    <a:srgbClr val="FFC000"/>
    <a:srgbClr val="DB71D5"/>
    <a:srgbClr val="595959"/>
    <a:srgbClr val="F2880C"/>
    <a:srgbClr val="FFF9E6"/>
    <a:srgbClr val="E15B27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372" y="96"/>
      </p:cViewPr>
      <p:guideLst>
        <p:guide pos="282"/>
        <p:guide orient="horz" pos="3506"/>
        <p:guide pos="7253"/>
        <p:guide orient="horz" pos="11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320" cy="7632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microsoft.com/office/2007/relationships/hdphoto" Target="../media/image20.wdp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microsoft.com/office/2007/relationships/hdphoto" Target="../media/image28.wdp"/><Relationship Id="rId7" Type="http://schemas.openxmlformats.org/officeDocument/2006/relationships/image" Target="../media/image27.png"/><Relationship Id="rId6" Type="http://schemas.microsoft.com/office/2007/relationships/hdphoto" Target="../media/image26.wdp"/><Relationship Id="rId5" Type="http://schemas.openxmlformats.org/officeDocument/2006/relationships/image" Target="../media/image25.png"/><Relationship Id="rId4" Type="http://schemas.microsoft.com/office/2007/relationships/hdphoto" Target="../media/image24.wdp"/><Relationship Id="rId3" Type="http://schemas.openxmlformats.org/officeDocument/2006/relationships/image" Target="../media/image23.png"/><Relationship Id="rId26" Type="http://schemas.openxmlformats.org/officeDocument/2006/relationships/notesSlide" Target="../notesSlides/notesSlide1.xml"/><Relationship Id="rId25" Type="http://schemas.openxmlformats.org/officeDocument/2006/relationships/slideLayout" Target="../slideLayouts/slideLayout1.xml"/><Relationship Id="rId24" Type="http://schemas.microsoft.com/office/2007/relationships/hdphoto" Target="../media/image44.wdp"/><Relationship Id="rId23" Type="http://schemas.openxmlformats.org/officeDocument/2006/relationships/image" Target="../media/image43.png"/><Relationship Id="rId22" Type="http://schemas.microsoft.com/office/2007/relationships/hdphoto" Target="../media/image42.wdp"/><Relationship Id="rId21" Type="http://schemas.openxmlformats.org/officeDocument/2006/relationships/image" Target="../media/image41.png"/><Relationship Id="rId20" Type="http://schemas.microsoft.com/office/2007/relationships/hdphoto" Target="../media/image40.wdp"/><Relationship Id="rId2" Type="http://schemas.microsoft.com/office/2007/relationships/hdphoto" Target="../media/image22.wdp"/><Relationship Id="rId19" Type="http://schemas.openxmlformats.org/officeDocument/2006/relationships/image" Target="../media/image39.png"/><Relationship Id="rId18" Type="http://schemas.microsoft.com/office/2007/relationships/hdphoto" Target="../media/image38.wdp"/><Relationship Id="rId17" Type="http://schemas.openxmlformats.org/officeDocument/2006/relationships/image" Target="../media/image37.png"/><Relationship Id="rId16" Type="http://schemas.microsoft.com/office/2007/relationships/hdphoto" Target="../media/image36.wdp"/><Relationship Id="rId15" Type="http://schemas.openxmlformats.org/officeDocument/2006/relationships/image" Target="../media/image35.png"/><Relationship Id="rId14" Type="http://schemas.microsoft.com/office/2007/relationships/hdphoto" Target="../media/image34.wdp"/><Relationship Id="rId13" Type="http://schemas.openxmlformats.org/officeDocument/2006/relationships/image" Target="../media/image33.png"/><Relationship Id="rId12" Type="http://schemas.microsoft.com/office/2007/relationships/hdphoto" Target="../media/image32.wdp"/><Relationship Id="rId11" Type="http://schemas.openxmlformats.org/officeDocument/2006/relationships/image" Target="../media/image31.png"/><Relationship Id="rId10" Type="http://schemas.microsoft.com/office/2007/relationships/hdphoto" Target="../media/image30.wdp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6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 350"/>
          <p:cNvGrpSpPr/>
          <p:nvPr/>
        </p:nvGrpSpPr>
        <p:grpSpPr>
          <a:xfrm>
            <a:off x="3201035" y="817880"/>
            <a:ext cx="5956300" cy="4745990"/>
            <a:chOff x="916" y="1333"/>
            <a:chExt cx="9380" cy="7474"/>
          </a:xfrm>
        </p:grpSpPr>
        <p:grpSp>
          <p:nvGrpSpPr>
            <p:cNvPr id="27" name="Group 26"/>
            <p:cNvGrpSpPr/>
            <p:nvPr/>
          </p:nvGrpSpPr>
          <p:grpSpPr>
            <a:xfrm>
              <a:off x="916" y="1333"/>
              <a:ext cx="2084" cy="1823"/>
              <a:chOff x="1975" y="1054"/>
              <a:chExt cx="2084" cy="1823"/>
            </a:xfrm>
          </p:grpSpPr>
          <p:sp>
            <p:nvSpPr>
              <p:cNvPr id="13" name="Parallelogram 12"/>
              <p:cNvSpPr/>
              <p:nvPr/>
            </p:nvSpPr>
            <p:spPr>
              <a:xfrm rot="5400000" flipV="1">
                <a:off x="1777" y="1918"/>
                <a:ext cx="1213" cy="705"/>
              </a:xfrm>
              <a:prstGeom prst="parallelogram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Parallelogram 13"/>
              <p:cNvSpPr/>
              <p:nvPr/>
            </p:nvSpPr>
            <p:spPr>
              <a:xfrm rot="5400000" flipV="1">
                <a:off x="2106" y="1918"/>
                <a:ext cx="1213" cy="705"/>
              </a:xfrm>
              <a:prstGeom prst="parallelogram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Parallelogram 14"/>
              <p:cNvSpPr/>
              <p:nvPr/>
            </p:nvSpPr>
            <p:spPr>
              <a:xfrm rot="5400000" flipV="1">
                <a:off x="2430" y="1918"/>
                <a:ext cx="1213" cy="705"/>
              </a:xfrm>
              <a:prstGeom prst="parallelogram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Parallelogram 15"/>
              <p:cNvSpPr/>
              <p:nvPr/>
            </p:nvSpPr>
            <p:spPr>
              <a:xfrm rot="5400000" flipV="1">
                <a:off x="2772" y="1918"/>
                <a:ext cx="1213" cy="705"/>
              </a:xfrm>
              <a:prstGeom prst="parallelogram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Parallelogram 16"/>
              <p:cNvSpPr/>
              <p:nvPr/>
            </p:nvSpPr>
            <p:spPr>
              <a:xfrm rot="5400000" flipV="1">
                <a:off x="3100" y="1918"/>
                <a:ext cx="1213" cy="705"/>
              </a:xfrm>
              <a:prstGeom prst="parallelogram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 Box 18"/>
              <p:cNvSpPr txBox="1"/>
              <p:nvPr/>
            </p:nvSpPr>
            <p:spPr>
              <a:xfrm>
                <a:off x="1975" y="1230"/>
                <a:ext cx="916" cy="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0</a:t>
                </a:r>
                <a:endPara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 Box 19"/>
              <p:cNvSpPr txBox="1"/>
              <p:nvPr/>
            </p:nvSpPr>
            <p:spPr>
              <a:xfrm>
                <a:off x="2793" y="1054"/>
                <a:ext cx="563" cy="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" name="Text Box 20"/>
            <p:cNvSpPr txBox="1"/>
            <p:nvPr/>
          </p:nvSpPr>
          <p:spPr>
            <a:xfrm>
              <a:off x="2330" y="1509"/>
              <a:ext cx="814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4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014" y="6788"/>
              <a:ext cx="2078" cy="1200"/>
              <a:chOff x="1981" y="2948"/>
              <a:chExt cx="2078" cy="12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981" y="3360"/>
                <a:ext cx="2078" cy="78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 Box 21"/>
              <p:cNvSpPr txBox="1"/>
              <p:nvPr/>
            </p:nvSpPr>
            <p:spPr>
              <a:xfrm>
                <a:off x="2604" y="2948"/>
                <a:ext cx="814" cy="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0</a:t>
                </a:r>
                <a:endPara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Right Arrow 22"/>
            <p:cNvSpPr/>
            <p:nvPr/>
          </p:nvSpPr>
          <p:spPr>
            <a:xfrm>
              <a:off x="3704" y="2427"/>
              <a:ext cx="785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40" y="3331"/>
              <a:ext cx="1545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Multi-frame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point clouds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946" y="8072"/>
              <a:ext cx="2197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frame image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500" y="7489"/>
              <a:ext cx="892" cy="28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5144" y="1968"/>
              <a:ext cx="1816" cy="1121"/>
            </a:xfrm>
            <a:prstGeom prst="cube">
              <a:avLst>
                <a:gd name="adj" fmla="val 13436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4901" y="7170"/>
              <a:ext cx="2078" cy="971"/>
            </a:xfrm>
            <a:prstGeom prst="cube">
              <a:avLst>
                <a:gd name="adj" fmla="val 15345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32"/>
            <p:cNvSpPr txBox="1"/>
            <p:nvPr/>
          </p:nvSpPr>
          <p:spPr>
            <a:xfrm>
              <a:off x="5198" y="2228"/>
              <a:ext cx="1602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Intergrated 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 features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5025" y="7489"/>
              <a:ext cx="1730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3423" y="2602"/>
              <a:ext cx="1258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  <a:endPara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Extractor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2974" y="1727"/>
              <a:ext cx="1945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 BEV maps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>
              <a:off x="3274" y="2161"/>
              <a:ext cx="778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9408" y="6531"/>
              <a:ext cx="8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305" y="7354"/>
              <a:ext cx="1836" cy="1453"/>
              <a:chOff x="13444" y="2512"/>
              <a:chExt cx="1836" cy="1453"/>
            </a:xfrm>
          </p:grpSpPr>
          <p:sp>
            <p:nvSpPr>
              <p:cNvPr id="53" name="Cube 52"/>
              <p:cNvSpPr/>
              <p:nvPr/>
            </p:nvSpPr>
            <p:spPr>
              <a:xfrm>
                <a:off x="13444" y="2684"/>
                <a:ext cx="372" cy="408"/>
              </a:xfrm>
              <a:prstGeom prst="cub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Cube 53"/>
              <p:cNvSpPr/>
              <p:nvPr/>
            </p:nvSpPr>
            <p:spPr>
              <a:xfrm>
                <a:off x="13888" y="2694"/>
                <a:ext cx="372" cy="408"/>
              </a:xfrm>
              <a:prstGeom prst="cub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14908" y="2684"/>
                <a:ext cx="372" cy="408"/>
              </a:xfrm>
              <a:prstGeom prst="cub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14296" y="2512"/>
                <a:ext cx="563" cy="58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13756" y="3240"/>
                <a:ext cx="1281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K 3D</a:t>
                </a:r>
                <a:endPara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Proposals</a:t>
                </a:r>
                <a:endPara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984" y="4573"/>
              <a:ext cx="1955" cy="1110"/>
              <a:chOff x="5619" y="4262"/>
              <a:chExt cx="1955" cy="1110"/>
            </a:xfrm>
            <a:solidFill>
              <a:schemeClr val="bg1">
                <a:lumMod val="85000"/>
              </a:schemeClr>
            </a:solidFill>
          </p:grpSpPr>
          <p:sp>
            <p:nvSpPr>
              <p:cNvPr id="259" name="Cube 258"/>
              <p:cNvSpPr/>
              <p:nvPr/>
            </p:nvSpPr>
            <p:spPr>
              <a:xfrm>
                <a:off x="5619" y="4262"/>
                <a:ext cx="1955" cy="1110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Text Box 259"/>
              <p:cNvSpPr txBox="1"/>
              <p:nvPr/>
            </p:nvSpPr>
            <p:spPr>
              <a:xfrm>
                <a:off x="5776" y="4574"/>
                <a:ext cx="1360" cy="72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 Anchor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4757" y="4453"/>
              <a:ext cx="2190" cy="1370"/>
              <a:chOff x="9360" y="4098"/>
              <a:chExt cx="2190" cy="1370"/>
            </a:xfrm>
          </p:grpSpPr>
          <p:sp>
            <p:nvSpPr>
              <p:cNvPr id="275" name="Rectangle 274"/>
              <p:cNvSpPr/>
              <p:nvPr/>
            </p:nvSpPr>
            <p:spPr>
              <a:xfrm>
                <a:off x="9360" y="4150"/>
                <a:ext cx="2190" cy="13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Cube 266"/>
              <p:cNvSpPr/>
              <p:nvPr/>
            </p:nvSpPr>
            <p:spPr>
              <a:xfrm>
                <a:off x="9521" y="4270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Cube 267"/>
              <p:cNvSpPr/>
              <p:nvPr/>
            </p:nvSpPr>
            <p:spPr>
              <a:xfrm>
                <a:off x="9965" y="4280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Cube 268"/>
              <p:cNvSpPr/>
              <p:nvPr/>
            </p:nvSpPr>
            <p:spPr>
              <a:xfrm>
                <a:off x="10985" y="4270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Text Box 269"/>
              <p:cNvSpPr txBox="1"/>
              <p:nvPr/>
            </p:nvSpPr>
            <p:spPr>
              <a:xfrm>
                <a:off x="10361" y="4098"/>
                <a:ext cx="588" cy="58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Cube 270"/>
              <p:cNvSpPr/>
              <p:nvPr/>
            </p:nvSpPr>
            <p:spPr>
              <a:xfrm>
                <a:off x="9497" y="4920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Cube 271"/>
              <p:cNvSpPr/>
              <p:nvPr/>
            </p:nvSpPr>
            <p:spPr>
              <a:xfrm>
                <a:off x="9941" y="4930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Cube 272"/>
              <p:cNvSpPr/>
              <p:nvPr/>
            </p:nvSpPr>
            <p:spPr>
              <a:xfrm>
                <a:off x="10961" y="4920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Text Box 273"/>
              <p:cNvSpPr txBox="1"/>
              <p:nvPr/>
            </p:nvSpPr>
            <p:spPr>
              <a:xfrm>
                <a:off x="10337" y="4748"/>
                <a:ext cx="588" cy="58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6" name="Group 345"/>
            <p:cNvGrpSpPr/>
            <p:nvPr/>
          </p:nvGrpSpPr>
          <p:grpSpPr>
            <a:xfrm>
              <a:off x="8778" y="5864"/>
              <a:ext cx="630" cy="1334"/>
              <a:chOff x="9269" y="7288"/>
              <a:chExt cx="630" cy="1334"/>
            </a:xfrm>
          </p:grpSpPr>
          <p:sp>
            <p:nvSpPr>
              <p:cNvPr id="47" name="Right Arrow 46"/>
              <p:cNvSpPr/>
              <p:nvPr/>
            </p:nvSpPr>
            <p:spPr>
              <a:xfrm rot="5400000">
                <a:off x="8969" y="7588"/>
                <a:ext cx="900" cy="300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ight Arrow 277"/>
              <p:cNvSpPr/>
              <p:nvPr/>
            </p:nvSpPr>
            <p:spPr>
              <a:xfrm rot="5400000">
                <a:off x="9299" y="8022"/>
                <a:ext cx="900" cy="300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9" name="Text Box 278"/>
            <p:cNvSpPr txBox="1"/>
            <p:nvPr/>
          </p:nvSpPr>
          <p:spPr>
            <a:xfrm>
              <a:off x="8220" y="5985"/>
              <a:ext cx="58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Right Arrow 288"/>
            <p:cNvSpPr/>
            <p:nvPr/>
          </p:nvSpPr>
          <p:spPr>
            <a:xfrm>
              <a:off x="3473" y="4950"/>
              <a:ext cx="900" cy="30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Text Box 289"/>
            <p:cNvSpPr txBox="1"/>
            <p:nvPr/>
          </p:nvSpPr>
          <p:spPr>
            <a:xfrm>
              <a:off x="6061" y="6120"/>
              <a:ext cx="1470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RoI Pooling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Right Arrow 291"/>
            <p:cNvSpPr/>
            <p:nvPr/>
          </p:nvSpPr>
          <p:spPr>
            <a:xfrm>
              <a:off x="7218" y="4960"/>
              <a:ext cx="900" cy="30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Text Box 293"/>
            <p:cNvSpPr txBox="1"/>
            <p:nvPr/>
          </p:nvSpPr>
          <p:spPr>
            <a:xfrm>
              <a:off x="7198" y="4565"/>
              <a:ext cx="9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Fusion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5" name="Group 294"/>
            <p:cNvGrpSpPr/>
            <p:nvPr/>
          </p:nvGrpSpPr>
          <p:grpSpPr>
            <a:xfrm>
              <a:off x="8324" y="4605"/>
              <a:ext cx="1680" cy="582"/>
              <a:chOff x="12343" y="5421"/>
              <a:chExt cx="1680" cy="582"/>
            </a:xfrm>
          </p:grpSpPr>
          <p:sp>
            <p:nvSpPr>
              <p:cNvPr id="296" name="Cube 295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Cube 296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Cube 297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Text Box 298"/>
              <p:cNvSpPr txBox="1"/>
              <p:nvPr/>
            </p:nvSpPr>
            <p:spPr>
              <a:xfrm>
                <a:off x="13109" y="5421"/>
                <a:ext cx="563" cy="58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1" name="Text Box 300"/>
            <p:cNvSpPr txBox="1"/>
            <p:nvPr/>
          </p:nvSpPr>
          <p:spPr>
            <a:xfrm>
              <a:off x="8172" y="5309"/>
              <a:ext cx="2124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RoI features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3" name="Text Box 312"/>
            <p:cNvSpPr txBox="1"/>
            <p:nvPr/>
          </p:nvSpPr>
          <p:spPr>
            <a:xfrm>
              <a:off x="4291" y="6554"/>
              <a:ext cx="12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0" name="Group 339"/>
            <p:cNvGrpSpPr/>
            <p:nvPr/>
          </p:nvGrpSpPr>
          <p:grpSpPr>
            <a:xfrm>
              <a:off x="5540" y="3273"/>
              <a:ext cx="602" cy="1149"/>
              <a:chOff x="6005" y="3918"/>
              <a:chExt cx="602" cy="1149"/>
            </a:xfrm>
          </p:grpSpPr>
          <p:sp>
            <p:nvSpPr>
              <p:cNvPr id="262" name="Right Arrow 261"/>
              <p:cNvSpPr/>
              <p:nvPr/>
            </p:nvSpPr>
            <p:spPr>
              <a:xfrm rot="16200000" flipH="1">
                <a:off x="5773" y="4150"/>
                <a:ext cx="753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Right Arrow 338"/>
              <p:cNvSpPr/>
              <p:nvPr/>
            </p:nvSpPr>
            <p:spPr>
              <a:xfrm rot="16200000" flipH="1">
                <a:off x="6087" y="4547"/>
                <a:ext cx="753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 rot="10800000" flipH="1">
              <a:off x="5458" y="5913"/>
              <a:ext cx="602" cy="1149"/>
              <a:chOff x="6005" y="3918"/>
              <a:chExt cx="602" cy="1149"/>
            </a:xfrm>
          </p:grpSpPr>
          <p:sp>
            <p:nvSpPr>
              <p:cNvPr id="342" name="Right Arrow 341"/>
              <p:cNvSpPr/>
              <p:nvPr/>
            </p:nvSpPr>
            <p:spPr>
              <a:xfrm rot="16200000" flipH="1">
                <a:off x="5773" y="4150"/>
                <a:ext cx="753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Right Arrow 342"/>
              <p:cNvSpPr/>
              <p:nvPr/>
            </p:nvSpPr>
            <p:spPr>
              <a:xfrm rot="16200000" flipH="1">
                <a:off x="6087" y="4547"/>
                <a:ext cx="753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4" name="Text Box 343"/>
            <p:cNvSpPr txBox="1"/>
            <p:nvPr/>
          </p:nvSpPr>
          <p:spPr>
            <a:xfrm>
              <a:off x="4388" y="3342"/>
              <a:ext cx="12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Text Box 344"/>
            <p:cNvSpPr txBox="1"/>
            <p:nvPr/>
          </p:nvSpPr>
          <p:spPr>
            <a:xfrm>
              <a:off x="6061" y="3776"/>
              <a:ext cx="1470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RoI Pooling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 Box 34"/>
            <p:cNvSpPr txBox="1"/>
            <p:nvPr/>
          </p:nvSpPr>
          <p:spPr>
            <a:xfrm>
              <a:off x="3267" y="7664"/>
              <a:ext cx="1258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  <a:endPara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Extractor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418465" y="1088390"/>
            <a:ext cx="10971530" cy="4699000"/>
            <a:chOff x="1251" y="1700"/>
            <a:chExt cx="17278" cy="7400"/>
          </a:xfrm>
        </p:grpSpPr>
        <p:grpSp>
          <p:nvGrpSpPr>
            <p:cNvPr id="31" name="Group 30"/>
            <p:cNvGrpSpPr/>
            <p:nvPr/>
          </p:nvGrpSpPr>
          <p:grpSpPr>
            <a:xfrm>
              <a:off x="1251" y="1700"/>
              <a:ext cx="17278" cy="7400"/>
              <a:chOff x="1266" y="1742"/>
              <a:chExt cx="17278" cy="740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8885" y="3109"/>
                <a:ext cx="9659" cy="4503"/>
                <a:chOff x="9047" y="3110"/>
                <a:chExt cx="8965" cy="4503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11093" y="3966"/>
                  <a:ext cx="6919" cy="287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5" name="Rectangle 184"/>
                <p:cNvSpPr/>
                <p:nvPr/>
              </p:nvSpPr>
              <p:spPr>
                <a:xfrm>
                  <a:off x="9047" y="3110"/>
                  <a:ext cx="2145" cy="450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4567" y="5076"/>
                <a:ext cx="2724" cy="1207"/>
                <a:chOff x="13012" y="2512"/>
                <a:chExt cx="2724" cy="1207"/>
              </a:xfrm>
            </p:grpSpPr>
            <p:sp>
              <p:nvSpPr>
                <p:cNvPr id="52" name="Cube 51"/>
                <p:cNvSpPr/>
                <p:nvPr/>
              </p:nvSpPr>
              <p:spPr>
                <a:xfrm>
                  <a:off x="13012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Cube 52"/>
                <p:cNvSpPr/>
                <p:nvPr/>
              </p:nvSpPr>
              <p:spPr>
                <a:xfrm>
                  <a:off x="13444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>
                  <a:off x="13888" y="269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Cube 54"/>
                <p:cNvSpPr/>
                <p:nvPr/>
              </p:nvSpPr>
              <p:spPr>
                <a:xfrm>
                  <a:off x="15364" y="2681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Cube 55"/>
                <p:cNvSpPr/>
                <p:nvPr/>
              </p:nvSpPr>
              <p:spPr>
                <a:xfrm>
                  <a:off x="14908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Text Box 56"/>
                <p:cNvSpPr txBox="1"/>
                <p:nvPr/>
              </p:nvSpPr>
              <p:spPr>
                <a:xfrm>
                  <a:off x="14296" y="2512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Text Box 57"/>
                <p:cNvSpPr txBox="1"/>
                <p:nvPr/>
              </p:nvSpPr>
              <p:spPr>
                <a:xfrm>
                  <a:off x="13127" y="3236"/>
                  <a:ext cx="2562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K 3D Proposals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0" name="Rectangle 59"/>
              <p:cNvSpPr/>
              <p:nvPr/>
            </p:nvSpPr>
            <p:spPr>
              <a:xfrm>
                <a:off x="1555" y="2054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508" y="6664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ight Arrow 80"/>
              <p:cNvSpPr/>
              <p:nvPr/>
            </p:nvSpPr>
            <p:spPr>
              <a:xfrm>
                <a:off x="7750" y="283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3656" y="2834"/>
                <a:ext cx="1435" cy="5576"/>
                <a:chOff x="4397" y="5999"/>
                <a:chExt cx="1435" cy="5576"/>
              </a:xfrm>
            </p:grpSpPr>
            <p:sp>
              <p:nvSpPr>
                <p:cNvPr id="79" name="Right Arrow 78"/>
                <p:cNvSpPr/>
                <p:nvPr/>
              </p:nvSpPr>
              <p:spPr>
                <a:xfrm>
                  <a:off x="4694" y="5999"/>
                  <a:ext cx="1007" cy="29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Text Box 82"/>
                <p:cNvSpPr txBox="1"/>
                <p:nvPr/>
              </p:nvSpPr>
              <p:spPr>
                <a:xfrm>
                  <a:off x="4503" y="6197"/>
                  <a:ext cx="1329" cy="8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Feature </a:t>
                  </a:r>
                  <a:endPara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Extractor</a:t>
                  </a:r>
                  <a:endPara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Text Box 82"/>
                <p:cNvSpPr txBox="1"/>
                <p:nvPr/>
              </p:nvSpPr>
              <p:spPr>
                <a:xfrm>
                  <a:off x="4397" y="10753"/>
                  <a:ext cx="1329" cy="8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Feature </a:t>
                  </a:r>
                  <a:endPara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en-US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Extractor</a:t>
                  </a:r>
                  <a:endPara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" name="Text Box 83"/>
              <p:cNvSpPr txBox="1"/>
              <p:nvPr/>
            </p:nvSpPr>
            <p:spPr>
              <a:xfrm>
                <a:off x="7323" y="3085"/>
                <a:ext cx="1650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 Pooling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 Box 84"/>
              <p:cNvSpPr txBox="1"/>
              <p:nvPr/>
            </p:nvSpPr>
            <p:spPr>
              <a:xfrm>
                <a:off x="1471" y="3902"/>
                <a:ext cx="2095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Keyframe: T = t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 Box 85"/>
              <p:cNvSpPr txBox="1"/>
              <p:nvPr/>
            </p:nvSpPr>
            <p:spPr>
              <a:xfrm>
                <a:off x="1266" y="8500"/>
                <a:ext cx="2646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Keyframe: T =  t + τ 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5314" y="2054"/>
                <a:ext cx="2024" cy="1848"/>
                <a:chOff x="6093" y="5335"/>
                <a:chExt cx="2024" cy="1848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6093" y="5335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Cube 86"/>
                <p:cNvSpPr/>
                <p:nvPr/>
              </p:nvSpPr>
              <p:spPr>
                <a:xfrm>
                  <a:off x="6378" y="6442"/>
                  <a:ext cx="1454" cy="586"/>
                </a:xfrm>
                <a:prstGeom prst="cube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Cube 87"/>
                <p:cNvSpPr/>
                <p:nvPr/>
              </p:nvSpPr>
              <p:spPr>
                <a:xfrm>
                  <a:off x="6490" y="5471"/>
                  <a:ext cx="1204" cy="842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noFill/>
                    </a:ln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1" name="Right Arrow 100"/>
              <p:cNvSpPr/>
              <p:nvPr/>
            </p:nvSpPr>
            <p:spPr>
              <a:xfrm>
                <a:off x="7686" y="744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Text Box 101"/>
              <p:cNvSpPr txBox="1"/>
              <p:nvPr/>
            </p:nvSpPr>
            <p:spPr>
              <a:xfrm>
                <a:off x="7376" y="7760"/>
                <a:ext cx="1650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 Pooling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5250" y="6664"/>
                <a:ext cx="2024" cy="1848"/>
                <a:chOff x="6093" y="5335"/>
                <a:chExt cx="2024" cy="1848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6093" y="5335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Cube 104"/>
                <p:cNvSpPr/>
                <p:nvPr/>
              </p:nvSpPr>
              <p:spPr>
                <a:xfrm>
                  <a:off x="6331" y="6457"/>
                  <a:ext cx="1454" cy="560"/>
                </a:xfrm>
                <a:prstGeom prst="cube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7" name="Text Box 106"/>
              <p:cNvSpPr txBox="1"/>
              <p:nvPr/>
            </p:nvSpPr>
            <p:spPr>
              <a:xfrm>
                <a:off x="5310" y="8555"/>
                <a:ext cx="2030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eature 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maps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ight Arrow 114"/>
              <p:cNvSpPr/>
              <p:nvPr/>
            </p:nvSpPr>
            <p:spPr>
              <a:xfrm>
                <a:off x="3897" y="7371"/>
                <a:ext cx="1040" cy="259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9218" y="2292"/>
                <a:ext cx="1690" cy="1357"/>
                <a:chOff x="9296" y="5327"/>
                <a:chExt cx="1690" cy="1357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9296" y="6102"/>
                  <a:ext cx="1680" cy="582"/>
                  <a:chOff x="9332" y="5024"/>
                  <a:chExt cx="1680" cy="582"/>
                </a:xfrm>
              </p:grpSpPr>
              <p:sp>
                <p:nvSpPr>
                  <p:cNvPr id="124" name="Cube 123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5" name="Cube 124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6" name="Cube 125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7" name="Text Box 126"/>
                  <p:cNvSpPr txBox="1"/>
                  <p:nvPr/>
                </p:nvSpPr>
                <p:spPr>
                  <a:xfrm>
                    <a:off x="10098" y="5024"/>
                    <a:ext cx="563" cy="58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9306" y="5327"/>
                  <a:ext cx="1680" cy="582"/>
                  <a:chOff x="9332" y="5024"/>
                  <a:chExt cx="1680" cy="582"/>
                </a:xfrm>
              </p:grpSpPr>
              <p:sp>
                <p:nvSpPr>
                  <p:cNvPr id="131" name="Cube 130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2" name="Cube 131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" name="Cube 132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4" name="Text Box 133"/>
                  <p:cNvSpPr txBox="1"/>
                  <p:nvPr/>
                </p:nvSpPr>
                <p:spPr>
                  <a:xfrm>
                    <a:off x="10098" y="5024"/>
                    <a:ext cx="563" cy="58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36" name="Group 135"/>
              <p:cNvGrpSpPr/>
              <p:nvPr/>
            </p:nvGrpSpPr>
            <p:grpSpPr>
              <a:xfrm>
                <a:off x="9175" y="6887"/>
                <a:ext cx="1690" cy="1357"/>
                <a:chOff x="9296" y="5327"/>
                <a:chExt cx="1690" cy="1357"/>
              </a:xfrm>
            </p:grpSpPr>
            <p:grpSp>
              <p:nvGrpSpPr>
                <p:cNvPr id="137" name="Group 136"/>
                <p:cNvGrpSpPr/>
                <p:nvPr/>
              </p:nvGrpSpPr>
              <p:grpSpPr>
                <a:xfrm>
                  <a:off x="9296" y="6102"/>
                  <a:ext cx="1680" cy="582"/>
                  <a:chOff x="9332" y="5024"/>
                  <a:chExt cx="1680" cy="582"/>
                </a:xfrm>
              </p:grpSpPr>
              <p:sp>
                <p:nvSpPr>
                  <p:cNvPr id="138" name="Cube 137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9" name="Cube 138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Cube 139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Text Box 140"/>
                  <p:cNvSpPr txBox="1"/>
                  <p:nvPr/>
                </p:nvSpPr>
                <p:spPr>
                  <a:xfrm>
                    <a:off x="10098" y="5024"/>
                    <a:ext cx="563" cy="58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9306" y="5327"/>
                  <a:ext cx="1680" cy="582"/>
                  <a:chOff x="9332" y="5024"/>
                  <a:chExt cx="1680" cy="582"/>
                </a:xfrm>
              </p:grpSpPr>
              <p:sp>
                <p:nvSpPr>
                  <p:cNvPr id="143" name="Cube 142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" name="Cube 143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5" name="Cube 144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6" name="Text Box 145"/>
                  <p:cNvSpPr txBox="1"/>
                  <p:nvPr/>
                </p:nvSpPr>
                <p:spPr>
                  <a:xfrm>
                    <a:off x="10098" y="5024"/>
                    <a:ext cx="563" cy="58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54" name="Group 153"/>
              <p:cNvGrpSpPr/>
              <p:nvPr/>
            </p:nvGrpSpPr>
            <p:grpSpPr>
              <a:xfrm>
                <a:off x="11177" y="2929"/>
                <a:ext cx="1051" cy="693"/>
                <a:chOff x="11158" y="5791"/>
                <a:chExt cx="1051" cy="693"/>
              </a:xfrm>
            </p:grpSpPr>
            <p:sp>
              <p:nvSpPr>
                <p:cNvPr id="152" name="Right Arrow 151"/>
                <p:cNvSpPr/>
                <p:nvPr/>
              </p:nvSpPr>
              <p:spPr>
                <a:xfrm>
                  <a:off x="11270" y="5791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3" name="Text Box 152"/>
                <p:cNvSpPr txBox="1"/>
                <p:nvPr/>
              </p:nvSpPr>
              <p:spPr>
                <a:xfrm>
                  <a:off x="11158" y="6001"/>
                  <a:ext cx="1051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Fusion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12369" y="2607"/>
                <a:ext cx="1680" cy="582"/>
                <a:chOff x="12343" y="5421"/>
                <a:chExt cx="1680" cy="582"/>
              </a:xfrm>
            </p:grpSpPr>
            <p:sp>
              <p:nvSpPr>
                <p:cNvPr id="155" name="Cube 154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Cube 155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Cube 156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Text Box 157"/>
                <p:cNvSpPr txBox="1"/>
                <p:nvPr/>
              </p:nvSpPr>
              <p:spPr>
                <a:xfrm>
                  <a:off x="13109" y="5421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11201" y="7504"/>
                <a:ext cx="1051" cy="680"/>
                <a:chOff x="11184" y="5791"/>
                <a:chExt cx="1051" cy="680"/>
              </a:xfrm>
            </p:grpSpPr>
            <p:sp>
              <p:nvSpPr>
                <p:cNvPr id="170" name="Right Arrow 169"/>
                <p:cNvSpPr/>
                <p:nvPr/>
              </p:nvSpPr>
              <p:spPr>
                <a:xfrm>
                  <a:off x="11255" y="5791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1" name="Text Box 170"/>
                <p:cNvSpPr txBox="1"/>
                <p:nvPr/>
              </p:nvSpPr>
              <p:spPr>
                <a:xfrm>
                  <a:off x="11184" y="5988"/>
                  <a:ext cx="1051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Fusion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12386" y="7199"/>
                <a:ext cx="1680" cy="582"/>
                <a:chOff x="12343" y="5421"/>
                <a:chExt cx="1680" cy="582"/>
              </a:xfrm>
            </p:grpSpPr>
            <p:sp>
              <p:nvSpPr>
                <p:cNvPr id="173" name="Cube 172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4" name="Cube 173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5" name="Cube 174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6" name="Text Box 175"/>
                <p:cNvSpPr txBox="1"/>
                <p:nvPr/>
              </p:nvSpPr>
              <p:spPr>
                <a:xfrm>
                  <a:off x="13109" y="5421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7" name="Text Box 176"/>
              <p:cNvSpPr txBox="1"/>
              <p:nvPr/>
            </p:nvSpPr>
            <p:spPr>
              <a:xfrm>
                <a:off x="12302" y="3265"/>
                <a:ext cx="1912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Fused f</a:t>
                </a:r>
                <a:r>
                  <a: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eatures</a:t>
                </a:r>
                <a:endPara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Text Box 177"/>
              <p:cNvSpPr txBox="1"/>
              <p:nvPr/>
            </p:nvSpPr>
            <p:spPr>
              <a:xfrm>
                <a:off x="12386" y="7875"/>
                <a:ext cx="1912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Fused </a:t>
                </a:r>
                <a:r>
                  <a: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3" name="Straight Arrow Connector 182"/>
              <p:cNvCxnSpPr/>
              <p:nvPr/>
            </p:nvCxnSpPr>
            <p:spPr>
              <a:xfrm flipH="1">
                <a:off x="10093" y="3650"/>
                <a:ext cx="8" cy="896"/>
              </a:xfrm>
              <a:prstGeom prst="straightConnector1">
                <a:avLst/>
              </a:prstGeom>
              <a:ln w="57150">
                <a:noFill/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 flipV="1">
                <a:off x="10101" y="6061"/>
                <a:ext cx="0" cy="808"/>
              </a:xfrm>
              <a:prstGeom prst="straightConnector1">
                <a:avLst/>
              </a:prstGeom>
              <a:ln w="57150">
                <a:noFill/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Right Arrow 186"/>
              <p:cNvSpPr/>
              <p:nvPr/>
            </p:nvSpPr>
            <p:spPr>
              <a:xfrm>
                <a:off x="11224" y="5182"/>
                <a:ext cx="957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12386" y="4963"/>
                <a:ext cx="1680" cy="582"/>
                <a:chOff x="12343" y="5421"/>
                <a:chExt cx="1680" cy="582"/>
              </a:xfrm>
            </p:grpSpPr>
            <p:sp>
              <p:nvSpPr>
                <p:cNvPr id="190" name="Cube 189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1" name="Cube 190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2" name="Cube 191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Text Box 192"/>
                <p:cNvSpPr txBox="1"/>
                <p:nvPr/>
              </p:nvSpPr>
              <p:spPr>
                <a:xfrm>
                  <a:off x="13109" y="5421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94" name="Text Box 193"/>
              <p:cNvSpPr txBox="1"/>
              <p:nvPr/>
            </p:nvSpPr>
            <p:spPr>
              <a:xfrm>
                <a:off x="12426" y="5676"/>
                <a:ext cx="1563" cy="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</a:t>
                </a:r>
                <a:r>
                  <a: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eatures</a:t>
                </a:r>
                <a:endPara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14363" y="2425"/>
                <a:ext cx="1244" cy="1349"/>
                <a:chOff x="14363" y="4940"/>
                <a:chExt cx="1244" cy="1349"/>
              </a:xfrm>
            </p:grpSpPr>
            <p:sp>
              <p:nvSpPr>
                <p:cNvPr id="196" name="Right Arrow 195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Text Box 197"/>
                <p:cNvSpPr txBox="1"/>
                <p:nvPr/>
              </p:nvSpPr>
              <p:spPr>
                <a:xfrm>
                  <a:off x="14453" y="4940"/>
                  <a:ext cx="631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9" name="Right Arrow 198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Text Box 199"/>
                <p:cNvSpPr txBox="1"/>
                <p:nvPr/>
              </p:nvSpPr>
              <p:spPr>
                <a:xfrm>
                  <a:off x="14712" y="5806"/>
                  <a:ext cx="895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14360" y="4711"/>
                <a:ext cx="1218" cy="1336"/>
                <a:chOff x="14363" y="4953"/>
                <a:chExt cx="1218" cy="1336"/>
              </a:xfrm>
            </p:grpSpPr>
            <p:sp>
              <p:nvSpPr>
                <p:cNvPr id="205" name="Right Arrow 204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6" name="Text Box 205"/>
                <p:cNvSpPr txBox="1"/>
                <p:nvPr/>
              </p:nvSpPr>
              <p:spPr>
                <a:xfrm>
                  <a:off x="14440" y="4953"/>
                  <a:ext cx="631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7" name="Right Arrow 206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8" name="Text Box 207"/>
                <p:cNvSpPr txBox="1"/>
                <p:nvPr/>
              </p:nvSpPr>
              <p:spPr>
                <a:xfrm>
                  <a:off x="14686" y="5806"/>
                  <a:ext cx="895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Group 208"/>
              <p:cNvGrpSpPr/>
              <p:nvPr/>
            </p:nvGrpSpPr>
            <p:grpSpPr>
              <a:xfrm>
                <a:off x="14364" y="7022"/>
                <a:ext cx="1192" cy="1323"/>
                <a:chOff x="14363" y="4966"/>
                <a:chExt cx="1192" cy="1323"/>
              </a:xfrm>
            </p:grpSpPr>
            <p:sp>
              <p:nvSpPr>
                <p:cNvPr id="210" name="Right Arrow 209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Text Box 210"/>
                <p:cNvSpPr txBox="1"/>
                <p:nvPr/>
              </p:nvSpPr>
              <p:spPr>
                <a:xfrm>
                  <a:off x="14453" y="4966"/>
                  <a:ext cx="631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2" name="Right Arrow 211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Text Box 212"/>
                <p:cNvSpPr txBox="1"/>
                <p:nvPr/>
              </p:nvSpPr>
              <p:spPr>
                <a:xfrm>
                  <a:off x="14660" y="5806"/>
                  <a:ext cx="895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4" name="Text Box 213"/>
              <p:cNvSpPr txBox="1"/>
              <p:nvPr/>
            </p:nvSpPr>
            <p:spPr>
              <a:xfrm>
                <a:off x="5419" y="3928"/>
                <a:ext cx="1788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eature </a:t>
                </a:r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maps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31" name="Group 230"/>
              <p:cNvGrpSpPr/>
              <p:nvPr/>
            </p:nvGrpSpPr>
            <p:grpSpPr>
              <a:xfrm>
                <a:off x="15903" y="1742"/>
                <a:ext cx="2146" cy="1923"/>
                <a:chOff x="15903" y="4569"/>
                <a:chExt cx="2146" cy="1923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15903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250" y="4755"/>
                  <a:ext cx="245" cy="44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16853" y="5539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 rot="20160000">
                  <a:off x="16170" y="5740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17616" y="6044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 rot="5400000">
                  <a:off x="17469" y="5066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6" name="Straight Arrow Connector 225"/>
                <p:cNvCxnSpPr/>
                <p:nvPr/>
              </p:nvCxnSpPr>
              <p:spPr>
                <a:xfrm flipV="1">
                  <a:off x="16373" y="4569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0AD47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Arrow Connector 226"/>
                <p:cNvCxnSpPr/>
                <p:nvPr/>
              </p:nvCxnSpPr>
              <p:spPr>
                <a:xfrm flipV="1">
                  <a:off x="16976" y="5329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Arrow Connector 227"/>
                <p:cNvCxnSpPr/>
                <p:nvPr/>
              </p:nvCxnSpPr>
              <p:spPr>
                <a:xfrm flipH="1" flipV="1">
                  <a:off x="16130" y="5558"/>
                  <a:ext cx="120" cy="295"/>
                </a:xfrm>
                <a:prstGeom prst="straightConnector1">
                  <a:avLst/>
                </a:prstGeom>
                <a:ln w="12700">
                  <a:solidFill>
                    <a:srgbClr val="BC8C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Arrow Connector 228"/>
                <p:cNvCxnSpPr/>
                <p:nvPr/>
              </p:nvCxnSpPr>
              <p:spPr>
                <a:xfrm flipV="1">
                  <a:off x="17738" y="5853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Arrow Connector 229"/>
                <p:cNvCxnSpPr/>
                <p:nvPr/>
              </p:nvCxnSpPr>
              <p:spPr>
                <a:xfrm rot="5400000" flipV="1">
                  <a:off x="17890" y="5125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>
                <a:off x="15917" y="7130"/>
                <a:ext cx="2549" cy="1451"/>
                <a:chOff x="15903" y="4914"/>
                <a:chExt cx="2549" cy="1451"/>
              </a:xfrm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15903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16853" y="5154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 rot="20160000">
                  <a:off x="16002" y="5565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17616" y="5848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 rot="5400000">
                  <a:off x="17877" y="5066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43" name="Straight Arrow Connector 242"/>
                <p:cNvCxnSpPr/>
                <p:nvPr/>
              </p:nvCxnSpPr>
              <p:spPr>
                <a:xfrm flipV="1">
                  <a:off x="16976" y="4944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/>
                <p:cNvCxnSpPr/>
                <p:nvPr/>
              </p:nvCxnSpPr>
              <p:spPr>
                <a:xfrm flipH="1" flipV="1">
                  <a:off x="15962" y="5383"/>
                  <a:ext cx="120" cy="295"/>
                </a:xfrm>
                <a:prstGeom prst="straightConnector1">
                  <a:avLst/>
                </a:prstGeom>
                <a:ln w="12700">
                  <a:solidFill>
                    <a:srgbClr val="BC8C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17738" y="5657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rot="5400000" flipV="1">
                  <a:off x="18298" y="5125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5903" y="4011"/>
                <a:ext cx="2542" cy="2220"/>
                <a:chOff x="15886" y="4272"/>
                <a:chExt cx="2542" cy="2220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15886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16250" y="4755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16853" y="5539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20160000">
                  <a:off x="16170" y="5740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17616" y="6044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 rot="5400000">
                  <a:off x="17853" y="5066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8" name="Straight Arrow Connector 257"/>
                <p:cNvCxnSpPr/>
                <p:nvPr/>
              </p:nvCxnSpPr>
              <p:spPr>
                <a:xfrm rot="5400000" flipV="1">
                  <a:off x="18274" y="5132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/>
                <p:cNvSpPr/>
                <p:nvPr/>
              </p:nvSpPr>
              <p:spPr>
                <a:xfrm rot="20160000">
                  <a:off x="16039" y="54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6851" y="5156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0" name="Straight Arrow Connector 49"/>
                <p:cNvCxnSpPr/>
                <p:nvPr/>
              </p:nvCxnSpPr>
              <p:spPr>
                <a:xfrm flipV="1">
                  <a:off x="16974" y="4946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/>
                <p:cNvSpPr/>
                <p:nvPr/>
              </p:nvSpPr>
              <p:spPr>
                <a:xfrm>
                  <a:off x="17613" y="58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17744" y="5648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>
                  <a:off x="16251" y="44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16373" y="4272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0AD47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1274" y="4930"/>
                <a:ext cx="2017" cy="976"/>
                <a:chOff x="1487" y="4892"/>
                <a:chExt cx="1933" cy="1057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Cube 10"/>
                <p:cNvSpPr/>
                <p:nvPr/>
              </p:nvSpPr>
              <p:spPr>
                <a:xfrm>
                  <a:off x="1487" y="4892"/>
                  <a:ext cx="1933" cy="1057"/>
                </a:xfrm>
                <a:prstGeom prst="cub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Text Box 11"/>
                <p:cNvSpPr txBox="1"/>
                <p:nvPr/>
              </p:nvSpPr>
              <p:spPr>
                <a:xfrm>
                  <a:off x="1487" y="5308"/>
                  <a:ext cx="1697" cy="4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Shared RPN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6002" y="5014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 rot="5400000">
                <a:off x="17574" y="4809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Text Box 94"/>
              <p:cNvSpPr txBox="1"/>
              <p:nvPr/>
            </p:nvSpPr>
            <p:spPr>
              <a:xfrm>
                <a:off x="16467" y="6171"/>
                <a:ext cx="1090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Text Box 95"/>
              <p:cNvSpPr txBox="1"/>
              <p:nvPr/>
            </p:nvSpPr>
            <p:spPr>
              <a:xfrm>
                <a:off x="16301" y="8659"/>
                <a:ext cx="154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Text Box 96"/>
              <p:cNvSpPr txBox="1"/>
              <p:nvPr/>
            </p:nvSpPr>
            <p:spPr>
              <a:xfrm>
                <a:off x="16079" y="3486"/>
                <a:ext cx="154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3532" y="5256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 rot="5400000">
                <a:off x="9655" y="4063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>
              <a:xfrm rot="16200000" flipV="1">
                <a:off x="9655" y="6363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10932" y="4772"/>
                <a:ext cx="1563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094" y="4750"/>
                <a:ext cx="1890" cy="12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9218" y="489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9626" y="489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10526" y="4880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>
                <a:off x="9984" y="4721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9218" y="545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9626" y="5450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10526" y="5437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9984" y="5278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Up-Down Arrow 28"/>
              <p:cNvSpPr/>
              <p:nvPr/>
            </p:nvSpPr>
            <p:spPr>
              <a:xfrm>
                <a:off x="9290" y="5152"/>
                <a:ext cx="144" cy="521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Up-Down Arrow 34"/>
              <p:cNvSpPr/>
              <p:nvPr/>
            </p:nvSpPr>
            <p:spPr>
              <a:xfrm>
                <a:off x="9683" y="5164"/>
                <a:ext cx="144" cy="521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Up-Down Arrow 35"/>
              <p:cNvSpPr/>
              <p:nvPr/>
            </p:nvSpPr>
            <p:spPr>
              <a:xfrm>
                <a:off x="10613" y="5164"/>
                <a:ext cx="144" cy="521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11430" y="4101"/>
                <a:ext cx="245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Module</a:t>
                </a:r>
                <a:endParaRPr lang="en-US" altLang="en-US" sz="1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15438" y="7990"/>
                <a:ext cx="1059" cy="1095"/>
                <a:chOff x="15438" y="5518"/>
                <a:chExt cx="1059" cy="1095"/>
              </a:xfrm>
            </p:grpSpPr>
            <p:grpSp>
              <p:nvGrpSpPr>
                <p:cNvPr id="100" name="Group 99"/>
                <p:cNvGrpSpPr/>
                <p:nvPr/>
              </p:nvGrpSpPr>
              <p:grpSpPr>
                <a:xfrm>
                  <a:off x="15763" y="5518"/>
                  <a:ext cx="734" cy="734"/>
                  <a:chOff x="15763" y="5518"/>
                  <a:chExt cx="734" cy="734"/>
                </a:xfrm>
              </p:grpSpPr>
              <p:cxnSp>
                <p:nvCxnSpPr>
                  <p:cNvPr id="108" name="Straight Arrow Connector 107"/>
                  <p:cNvCxnSpPr/>
                  <p:nvPr/>
                </p:nvCxnSpPr>
                <p:spPr>
                  <a:xfrm>
                    <a:off x="15763" y="6248"/>
                    <a:ext cx="734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headEnd type="none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rot="16200000">
                    <a:off x="15399" y="5885"/>
                    <a:ext cx="734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headEnd type="none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0" name="Text Box 109"/>
                <p:cNvSpPr txBox="1"/>
                <p:nvPr/>
              </p:nvSpPr>
              <p:spPr>
                <a:xfrm>
                  <a:off x="15871" y="6130"/>
                  <a:ext cx="428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Text Box 110"/>
                <p:cNvSpPr txBox="1"/>
                <p:nvPr/>
              </p:nvSpPr>
              <p:spPr>
                <a:xfrm>
                  <a:off x="15438" y="5700"/>
                  <a:ext cx="412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6" name="Cube 115"/>
              <p:cNvSpPr/>
              <p:nvPr/>
            </p:nvSpPr>
            <p:spPr>
              <a:xfrm>
                <a:off x="5660" y="6825"/>
                <a:ext cx="1204" cy="842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 rot="18840000">
                <a:off x="15701" y="8658"/>
                <a:ext cx="120" cy="120"/>
                <a:chOff x="14979" y="9766"/>
                <a:chExt cx="190" cy="190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14979" y="9766"/>
                  <a:ext cx="191" cy="191"/>
                </a:xfrm>
                <a:prstGeom prst="ellipse">
                  <a:avLst/>
                </a:prstGeom>
                <a:noFill/>
                <a:ln w="635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" name="Straight Connector 4"/>
                <p:cNvCxnSpPr>
                  <a:stCxn id="4" idx="1"/>
                  <a:endCxn id="4" idx="5"/>
                </p:cNvCxnSpPr>
                <p:nvPr/>
              </p:nvCxnSpPr>
              <p:spPr>
                <a:xfrm>
                  <a:off x="15007" y="9794"/>
                  <a:ext cx="135" cy="135"/>
                </a:xfrm>
                <a:prstGeom prst="lin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>
                  <a:stCxn id="4" idx="7"/>
                  <a:endCxn id="4" idx="3"/>
                </p:cNvCxnSpPr>
                <p:nvPr/>
              </p:nvCxnSpPr>
              <p:spPr>
                <a:xfrm flipH="1">
                  <a:off x="15007" y="9794"/>
                  <a:ext cx="135" cy="135"/>
                </a:xfrm>
                <a:prstGeom prst="lin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Text Box 29"/>
              <p:cNvSpPr txBox="1"/>
              <p:nvPr/>
            </p:nvSpPr>
            <p:spPr>
              <a:xfrm>
                <a:off x="15326" y="8654"/>
                <a:ext cx="424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 altLang="en-US" sz="1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01" name="Picture 400" descr="000054"/>
            <p:cNvPicPr>
              <a:picLocks noChangeAspect="1"/>
            </p:cNvPicPr>
            <p:nvPr/>
          </p:nvPicPr>
          <p:blipFill>
            <a:blip r:embed="rId1" cstate="hqprint"/>
            <a:srcRect/>
            <a:stretch>
              <a:fillRect/>
            </a:stretch>
          </p:blipFill>
          <p:spPr>
            <a:xfrm>
              <a:off x="2091" y="2093"/>
              <a:ext cx="922" cy="9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3" name="Group 32"/>
            <p:cNvGrpSpPr/>
            <p:nvPr/>
          </p:nvGrpSpPr>
          <p:grpSpPr>
            <a:xfrm>
              <a:off x="1760" y="6706"/>
              <a:ext cx="1514" cy="1692"/>
              <a:chOff x="1774" y="2129"/>
              <a:chExt cx="1514" cy="1692"/>
            </a:xfrm>
          </p:grpSpPr>
          <p:pic>
            <p:nvPicPr>
              <p:cNvPr id="34" name="Picture 33" descr="000050"/>
              <p:cNvPicPr>
                <a:picLocks noChangeAspect="1"/>
              </p:cNvPicPr>
              <p:nvPr/>
            </p:nvPicPr>
            <p:blipFill>
              <a:blip r:embed="rId2" cstate="hqprint"/>
              <a:srcRect/>
              <a:stretch>
                <a:fillRect/>
              </a:stretch>
            </p:blipFill>
            <p:spPr>
              <a:xfrm>
                <a:off x="1774" y="3187"/>
                <a:ext cx="1515" cy="635"/>
              </a:xfrm>
              <a:prstGeom prst="rect">
                <a:avLst/>
              </a:prstGeom>
            </p:spPr>
          </p:pic>
          <p:pic>
            <p:nvPicPr>
              <p:cNvPr id="38" name="Picture 37" descr="000054"/>
              <p:cNvPicPr>
                <a:picLocks noChangeAspect="1"/>
              </p:cNvPicPr>
              <p:nvPr/>
            </p:nvPicPr>
            <p:blipFill>
              <a:blip r:embed="rId1" cstate="hqprint"/>
              <a:srcRect/>
              <a:stretch>
                <a:fillRect/>
              </a:stretch>
            </p:blipFill>
            <p:spPr>
              <a:xfrm>
                <a:off x="2055" y="2129"/>
                <a:ext cx="922" cy="95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0" name="Text Box 39"/>
            <p:cNvSpPr txBox="1"/>
            <p:nvPr/>
          </p:nvSpPr>
          <p:spPr>
            <a:xfrm>
              <a:off x="5775" y="2460"/>
              <a:ext cx="84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5696" y="7088"/>
              <a:ext cx="84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5714" y="3236"/>
              <a:ext cx="106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5587" y="7828"/>
              <a:ext cx="106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5" name="Picture 404" descr="000045"/>
            <p:cNvPicPr>
              <a:picLocks noChangeAspect="1"/>
            </p:cNvPicPr>
            <p:nvPr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1810" y="3151"/>
              <a:ext cx="1534" cy="635"/>
            </a:xfrm>
            <a:prstGeom prst="rect">
              <a:avLst/>
            </a:prstGeom>
          </p:spPr>
        </p:pic>
      </p:grpSp>
      <p:sp>
        <p:nvSpPr>
          <p:cNvPr id="46" name="Bent-Up Arrow 45"/>
          <p:cNvSpPr/>
          <p:nvPr/>
        </p:nvSpPr>
        <p:spPr>
          <a:xfrm flipV="1">
            <a:off x="4447540" y="3446780"/>
            <a:ext cx="509905" cy="1167765"/>
          </a:xfrm>
          <a:prstGeom prst="bentUpArrow">
            <a:avLst>
              <a:gd name="adj1" fmla="val 18555"/>
              <a:gd name="adj2" fmla="val 25000"/>
              <a:gd name="adj3" fmla="val 25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ent-Up Arrow 46"/>
          <p:cNvSpPr/>
          <p:nvPr/>
        </p:nvSpPr>
        <p:spPr>
          <a:xfrm>
            <a:off x="4447540" y="2381250"/>
            <a:ext cx="509905" cy="1167765"/>
          </a:xfrm>
          <a:prstGeom prst="bentUpArrow">
            <a:avLst>
              <a:gd name="adj1" fmla="val 18555"/>
              <a:gd name="adj2" fmla="val 25000"/>
              <a:gd name="adj3" fmla="val 25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1"/>
          <p:cNvSpPr txBox="1"/>
          <p:nvPr/>
        </p:nvSpPr>
        <p:spPr>
          <a:xfrm>
            <a:off x="8059420" y="625475"/>
            <a:ext cx="640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t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7940675" y="2127885"/>
            <a:ext cx="566420" cy="18288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2632075" y="2818765"/>
            <a:ext cx="1459230" cy="857250"/>
          </a:xfrm>
          <a:prstGeom prst="cube">
            <a:avLst>
              <a:gd name="adj" fmla="val 134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7684770" y="2759710"/>
            <a:ext cx="1415415" cy="756285"/>
          </a:xfrm>
          <a:prstGeom prst="cube">
            <a:avLst>
              <a:gd name="adj" fmla="val 15345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2631758" y="3025140"/>
            <a:ext cx="12795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Intergrated 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BEV features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7621270" y="3049905"/>
            <a:ext cx="13855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3755708" y="2028190"/>
            <a:ext cx="989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328545" y="1913255"/>
            <a:ext cx="1254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BEV maps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32175" y="1955165"/>
            <a:ext cx="379730" cy="690245"/>
            <a:chOff x="2947" y="2501"/>
            <a:chExt cx="598" cy="108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Right Arrow 22"/>
            <p:cNvSpPr/>
            <p:nvPr/>
          </p:nvSpPr>
          <p:spPr>
            <a:xfrm rot="5400000">
              <a:off x="3008" y="3051"/>
              <a:ext cx="785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 rot="5400000">
              <a:off x="2702" y="2746"/>
              <a:ext cx="778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Box 47"/>
          <p:cNvSpPr txBox="1"/>
          <p:nvPr/>
        </p:nvSpPr>
        <p:spPr>
          <a:xfrm>
            <a:off x="6037580" y="5222875"/>
            <a:ext cx="623570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NMS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5074920" y="2655570"/>
            <a:ext cx="1563370" cy="951230"/>
          </a:xfrm>
          <a:prstGeom prst="rect">
            <a:avLst/>
          </a:prstGeom>
          <a:noFill/>
          <a:ln w="28575">
            <a:solidFill>
              <a:srgbClr val="E15B27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6" name="Group 345"/>
          <p:cNvGrpSpPr/>
          <p:nvPr/>
        </p:nvGrpSpPr>
        <p:grpSpPr>
          <a:xfrm>
            <a:off x="5664200" y="4799330"/>
            <a:ext cx="400050" cy="847090"/>
            <a:chOff x="9269" y="7288"/>
            <a:chExt cx="630" cy="133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7" name="Right Arrow 46"/>
            <p:cNvSpPr/>
            <p:nvPr/>
          </p:nvSpPr>
          <p:spPr>
            <a:xfrm rot="5400000">
              <a:off x="8969" y="7588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Right Arrow 277"/>
            <p:cNvSpPr/>
            <p:nvPr/>
          </p:nvSpPr>
          <p:spPr>
            <a:xfrm rot="5400000">
              <a:off x="9299" y="8022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9" name="Text Box 278"/>
          <p:cNvSpPr txBox="1"/>
          <p:nvPr/>
        </p:nvSpPr>
        <p:spPr>
          <a:xfrm>
            <a:off x="5290185" y="4885690"/>
            <a:ext cx="431165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Right Arrow 288"/>
          <p:cNvSpPr/>
          <p:nvPr/>
        </p:nvSpPr>
        <p:spPr>
          <a:xfrm rot="5400000" flipV="1">
            <a:off x="5586095" y="219456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 Box 289"/>
          <p:cNvSpPr txBox="1"/>
          <p:nvPr/>
        </p:nvSpPr>
        <p:spPr>
          <a:xfrm>
            <a:off x="6633528" y="3435985"/>
            <a:ext cx="8661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Right Arrow 291"/>
          <p:cNvSpPr/>
          <p:nvPr/>
        </p:nvSpPr>
        <p:spPr>
          <a:xfrm rot="5400000">
            <a:off x="5614035" y="386715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Text Box 293"/>
          <p:cNvSpPr txBox="1"/>
          <p:nvPr/>
        </p:nvSpPr>
        <p:spPr>
          <a:xfrm>
            <a:off x="5941060" y="3794125"/>
            <a:ext cx="7366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5176836" y="3161376"/>
            <a:ext cx="1332266" cy="356524"/>
            <a:chOff x="12237" y="5552"/>
            <a:chExt cx="1861" cy="461"/>
          </a:xfrm>
        </p:grpSpPr>
        <p:sp>
          <p:nvSpPr>
            <p:cNvPr id="296" name="Cube 295"/>
            <p:cNvSpPr/>
            <p:nvPr/>
          </p:nvSpPr>
          <p:spPr>
            <a:xfrm>
              <a:off x="12237" y="5605"/>
              <a:ext cx="447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Cube 296"/>
            <p:cNvSpPr/>
            <p:nvPr/>
          </p:nvSpPr>
          <p:spPr>
            <a:xfrm>
              <a:off x="12751" y="5593"/>
              <a:ext cx="447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Cube 297"/>
            <p:cNvSpPr/>
            <p:nvPr/>
          </p:nvSpPr>
          <p:spPr>
            <a:xfrm>
              <a:off x="13651" y="5580"/>
              <a:ext cx="447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Text Box 298"/>
            <p:cNvSpPr txBox="1"/>
            <p:nvPr/>
          </p:nvSpPr>
          <p:spPr>
            <a:xfrm>
              <a:off x="13123" y="5552"/>
              <a:ext cx="528" cy="43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Text Box 300"/>
          <p:cNvSpPr txBox="1"/>
          <p:nvPr/>
        </p:nvSpPr>
        <p:spPr>
          <a:xfrm>
            <a:off x="6638290" y="4402455"/>
            <a:ext cx="1860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Fused RoI features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Text Box 312"/>
          <p:cNvSpPr txBox="1"/>
          <p:nvPr/>
        </p:nvSpPr>
        <p:spPr>
          <a:xfrm>
            <a:off x="6677660" y="2819400"/>
            <a:ext cx="9785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0" name="Group 339"/>
          <p:cNvGrpSpPr/>
          <p:nvPr/>
        </p:nvGrpSpPr>
        <p:grpSpPr>
          <a:xfrm rot="5400000" flipV="1">
            <a:off x="4413250" y="287591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62" name="Right Arrow 26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Right Arrow 338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 rot="16200000" flipH="1" flipV="1">
            <a:off x="6925945" y="291274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2" name="Right Arrow 34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ight Arrow 342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4" name="Text Box 343"/>
          <p:cNvSpPr txBox="1"/>
          <p:nvPr/>
        </p:nvSpPr>
        <p:spPr>
          <a:xfrm>
            <a:off x="4091305" y="2749550"/>
            <a:ext cx="9785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Text Box 344"/>
          <p:cNvSpPr txBox="1"/>
          <p:nvPr/>
        </p:nvSpPr>
        <p:spPr>
          <a:xfrm>
            <a:off x="4322763" y="3399155"/>
            <a:ext cx="8153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Box 34"/>
          <p:cNvSpPr txBox="1"/>
          <p:nvPr/>
        </p:nvSpPr>
        <p:spPr>
          <a:xfrm>
            <a:off x="8304213" y="1936115"/>
            <a:ext cx="989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677660" y="5731510"/>
            <a:ext cx="1979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K 3D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Proposals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12086" y="981075"/>
            <a:ext cx="2064862" cy="748665"/>
            <a:chOff x="5253" y="3972"/>
            <a:chExt cx="4332" cy="2644"/>
          </a:xfrm>
        </p:grpSpPr>
        <p:pic>
          <p:nvPicPr>
            <p:cNvPr id="8" name="Picture 7" descr="000050"/>
            <p:cNvPicPr>
              <a:picLocks noChangeAspect="1"/>
            </p:cNvPicPr>
            <p:nvPr/>
          </p:nvPicPr>
          <p:blipFill>
            <a:blip r:embed="rId1" cstate="hqprint">
              <a:lum bright="66000" contrast="84000"/>
            </a:blip>
            <a:srcRect/>
            <a:stretch>
              <a:fillRect/>
            </a:stretch>
          </p:blipFill>
          <p:spPr>
            <a:xfrm>
              <a:off x="5253" y="4009"/>
              <a:ext cx="2566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24" name="Picture 23" descr="000051"/>
            <p:cNvPicPr>
              <a:picLocks noChangeAspect="1"/>
            </p:cNvPicPr>
            <p:nvPr/>
          </p:nvPicPr>
          <p:blipFill>
            <a:blip r:embed="rId2" cstate="hqprint">
              <a:lum bright="66000" contrast="84000"/>
            </a:blip>
            <a:srcRect/>
            <a:stretch>
              <a:fillRect/>
            </a:stretch>
          </p:blipFill>
          <p:spPr>
            <a:xfrm>
              <a:off x="5684" y="4009"/>
              <a:ext cx="2555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1" name="Picture 30" descr="000052"/>
            <p:cNvPicPr>
              <a:picLocks noChangeAspect="1"/>
            </p:cNvPicPr>
            <p:nvPr/>
          </p:nvPicPr>
          <p:blipFill>
            <a:blip r:embed="rId3" cstate="hqprint">
              <a:lum bright="60000" contrast="84000"/>
            </a:blip>
            <a:srcRect/>
            <a:stretch>
              <a:fillRect/>
            </a:stretch>
          </p:blipFill>
          <p:spPr>
            <a:xfrm>
              <a:off x="6141" y="3972"/>
              <a:ext cx="2557" cy="26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6" name="Picture 35" descr="000053"/>
            <p:cNvPicPr>
              <a:picLocks noChangeAspect="1"/>
            </p:cNvPicPr>
            <p:nvPr/>
          </p:nvPicPr>
          <p:blipFill>
            <a:blip r:embed="rId4" cstate="hqprint">
              <a:lum bright="72000" contrast="90000"/>
            </a:blip>
            <a:srcRect/>
            <a:stretch>
              <a:fillRect/>
            </a:stretch>
          </p:blipFill>
          <p:spPr>
            <a:xfrm>
              <a:off x="6604" y="4012"/>
              <a:ext cx="2514" cy="2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9" name="Picture 38" descr="000054"/>
            <p:cNvPicPr>
              <a:picLocks noChangeAspect="1"/>
            </p:cNvPicPr>
            <p:nvPr/>
          </p:nvPicPr>
          <p:blipFill>
            <a:blip r:embed="rId5" cstate="hqprint">
              <a:lum bright="48000" contrast="6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5000" contrast="49000"/>
                      </a14:imgEffect>
                      <a14:imgEffect>
                        <a14:sharpenSoften amount="9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060" y="4012"/>
              <a:ext cx="2525" cy="2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</p:grpSp>
      <p:pic>
        <p:nvPicPr>
          <p:cNvPr id="42" name="Picture 41" descr="000050"/>
          <p:cNvPicPr>
            <a:picLocks noChangeAspect="1"/>
          </p:cNvPicPr>
          <p:nvPr/>
        </p:nvPicPr>
        <p:blipFill>
          <a:blip r:embed="rId7" cstate="hqprint">
            <a:lum contrast="30000"/>
          </a:blip>
          <a:srcRect/>
          <a:stretch>
            <a:fillRect/>
          </a:stretch>
        </p:blipFill>
        <p:spPr>
          <a:xfrm>
            <a:off x="7472045" y="1028700"/>
            <a:ext cx="1534795" cy="643255"/>
          </a:xfrm>
          <a:prstGeom prst="rect">
            <a:avLst/>
          </a:prstGeom>
        </p:spPr>
      </p:pic>
      <p:sp>
        <p:nvSpPr>
          <p:cNvPr id="61" name="Text Box 60"/>
          <p:cNvSpPr txBox="1"/>
          <p:nvPr/>
        </p:nvSpPr>
        <p:spPr>
          <a:xfrm>
            <a:off x="6037580" y="1776730"/>
            <a:ext cx="15614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 Anchor grid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116580" y="625475"/>
            <a:ext cx="1374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t ... t + τ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00955" y="5722620"/>
            <a:ext cx="1474470" cy="338455"/>
            <a:chOff x="14722" y="7965"/>
            <a:chExt cx="2322" cy="533"/>
          </a:xfrm>
        </p:grpSpPr>
        <p:sp>
          <p:nvSpPr>
            <p:cNvPr id="14" name="Cube 13"/>
            <p:cNvSpPr/>
            <p:nvPr/>
          </p:nvSpPr>
          <p:spPr>
            <a:xfrm>
              <a:off x="14722" y="7992"/>
              <a:ext cx="504" cy="504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Cube 14"/>
            <p:cNvSpPr/>
            <p:nvPr/>
          </p:nvSpPr>
          <p:spPr>
            <a:xfrm>
              <a:off x="15326" y="7993"/>
              <a:ext cx="504" cy="504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16540" y="7994"/>
              <a:ext cx="504" cy="504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830" y="7965"/>
              <a:ext cx="661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89525" y="4371340"/>
            <a:ext cx="1474470" cy="338455"/>
            <a:chOff x="14722" y="7965"/>
            <a:chExt cx="2322" cy="533"/>
          </a:xfrm>
        </p:grpSpPr>
        <p:sp>
          <p:nvSpPr>
            <p:cNvPr id="46" name="Cube 45"/>
            <p:cNvSpPr/>
            <p:nvPr/>
          </p:nvSpPr>
          <p:spPr>
            <a:xfrm>
              <a:off x="14722" y="7992"/>
              <a:ext cx="504" cy="504"/>
            </a:xfrm>
            <a:prstGeom prst="cube">
              <a:avLst/>
            </a:prstGeom>
            <a:solidFill>
              <a:srgbClr val="DB71D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Cube 48"/>
            <p:cNvSpPr/>
            <p:nvPr/>
          </p:nvSpPr>
          <p:spPr>
            <a:xfrm>
              <a:off x="15326" y="7993"/>
              <a:ext cx="504" cy="504"/>
            </a:xfrm>
            <a:prstGeom prst="cube">
              <a:avLst/>
            </a:prstGeom>
            <a:solidFill>
              <a:srgbClr val="DB71D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Cube 49"/>
            <p:cNvSpPr/>
            <p:nvPr/>
          </p:nvSpPr>
          <p:spPr>
            <a:xfrm>
              <a:off x="16540" y="7994"/>
              <a:ext cx="504" cy="504"/>
            </a:xfrm>
            <a:prstGeom prst="cube">
              <a:avLst/>
            </a:prstGeom>
            <a:solidFill>
              <a:srgbClr val="DB71D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50"/>
            <p:cNvSpPr txBox="1"/>
            <p:nvPr/>
          </p:nvSpPr>
          <p:spPr>
            <a:xfrm>
              <a:off x="15830" y="7965"/>
              <a:ext cx="661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180011" y="2712431"/>
            <a:ext cx="1332266" cy="356524"/>
            <a:chOff x="12237" y="5552"/>
            <a:chExt cx="1861" cy="461"/>
          </a:xfrm>
        </p:grpSpPr>
        <p:sp>
          <p:nvSpPr>
            <p:cNvPr id="58" name="Cube 57"/>
            <p:cNvSpPr/>
            <p:nvPr/>
          </p:nvSpPr>
          <p:spPr>
            <a:xfrm>
              <a:off x="12237" y="5605"/>
              <a:ext cx="447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Cube 59"/>
            <p:cNvSpPr/>
            <p:nvPr/>
          </p:nvSpPr>
          <p:spPr>
            <a:xfrm>
              <a:off x="12751" y="5593"/>
              <a:ext cx="447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Cube 70"/>
            <p:cNvSpPr/>
            <p:nvPr/>
          </p:nvSpPr>
          <p:spPr>
            <a:xfrm>
              <a:off x="13651" y="5580"/>
              <a:ext cx="447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 Box 71"/>
            <p:cNvSpPr txBox="1"/>
            <p:nvPr/>
          </p:nvSpPr>
          <p:spPr>
            <a:xfrm>
              <a:off x="13123" y="5552"/>
              <a:ext cx="528" cy="43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5027534" y="986792"/>
            <a:ext cx="1907975" cy="737751"/>
            <a:chOff x="1745817" y="2665810"/>
            <a:chExt cx="1907975" cy="737751"/>
          </a:xfrm>
        </p:grpSpPr>
        <p:sp>
          <p:nvSpPr>
            <p:cNvPr id="231" name="矩形 230"/>
            <p:cNvSpPr/>
            <p:nvPr/>
          </p:nvSpPr>
          <p:spPr>
            <a:xfrm>
              <a:off x="1745817" y="2665810"/>
              <a:ext cx="1907975" cy="7377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2" name="组合 231"/>
            <p:cNvGrpSpPr/>
            <p:nvPr/>
          </p:nvGrpSpPr>
          <p:grpSpPr>
            <a:xfrm>
              <a:off x="1822136" y="2742219"/>
              <a:ext cx="1729897" cy="583683"/>
              <a:chOff x="1974774" y="2895037"/>
              <a:chExt cx="5189692" cy="1751048"/>
            </a:xfrm>
          </p:grpSpPr>
          <p:grpSp>
            <p:nvGrpSpPr>
              <p:cNvPr id="233" name="组合 232"/>
              <p:cNvGrpSpPr/>
              <p:nvPr/>
            </p:nvGrpSpPr>
            <p:grpSpPr>
              <a:xfrm>
                <a:off x="1974774" y="3581800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920" name="组合 919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121" name="立方体 112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2" name="立方体 112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3" name="立方体 112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4" name="立方体 112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5" name="立方体 112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6" name="立方体 112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7" name="立方体 112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8" name="立方体 112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9" name="立方体 112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0" name="立方体 112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1" name="立方体 113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2" name="立方体 113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3" name="立方体 113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4" name="立方体 113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5" name="立方体 113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6" name="立方体 113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7" name="立方体 113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8" name="立方体 113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9" name="立方体 113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1" name="组合 920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102" name="立方体 110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3" name="立方体 110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4" name="立方体 110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5" name="立方体 110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6" name="立方体 110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7" name="立方体 110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8" name="立方体 110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9" name="立方体 110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0" name="立方体 110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1" name="立方体 111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2" name="立方体 111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3" name="立方体 111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4" name="立方体 111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5" name="立方体 111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6" name="立方体 111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7" name="立方体 111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8" name="立方体 111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9" name="立方体 111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0" name="立方体 111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2" name="组合 921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83" name="立方体 108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4" name="立方体 108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5" name="立方体 108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6" name="立方体 108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7" name="立方体 108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8" name="立方体 108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9" name="立方体 108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0" name="立方体 108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1" name="立方体 109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2" name="立方体 109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3" name="立方体 109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4" name="立方体 109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5" name="立方体 109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6" name="立方体 109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7" name="立方体 109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8" name="立方体 109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9" name="立方体 109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0" name="立方体 109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1" name="立方体 110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3" name="组合 922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64" name="立方体 106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5" name="立方体 106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6" name="立方体 106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7" name="立方体 106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8" name="立方体 106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9" name="立方体 106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0" name="立方体 106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1" name="立方体 107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2" name="立方体 107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3" name="立方体 107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4" name="立方体 107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5" name="立方体 107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6" name="立方体 107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7" name="立方体 107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8" name="立方体 107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9" name="立方体 107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0" name="立方体 107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1" name="立方体 108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2" name="立方体 108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4" name="组合 923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45" name="立方体 104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6" name="立方体 104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7" name="立方体 104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8" name="立方体 104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9" name="立方体 104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0" name="立方体 104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1" name="立方体 105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2" name="立方体 105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3" name="立方体 105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4" name="立方体 105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5" name="立方体 105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6" name="立方体 105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7" name="立方体 105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8" name="立方体 105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9" name="立方体 105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0" name="立方体 105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1" name="立方体 106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2" name="立方体 106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3" name="立方体 106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5" name="组合 924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26" name="立方体 102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7" name="立方体 102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8" name="立方体 102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9" name="立方体 102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0" name="立方体 102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1" name="立方体 103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2" name="立方体 103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3" name="立方体 103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4" name="立方体 103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5" name="立方体 103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6" name="立方体 103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7" name="立方体 103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8" name="立方体 103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9" name="立方体 103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0" name="立方体 103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1" name="立方体 104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2" name="立方体 104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3" name="立方体 104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4" name="立方体 104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6" name="组合 925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07" name="立方体 100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8" name="立方体 100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9" name="立方体 100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0" name="立方体 100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1" name="立方体 101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2" name="立方体 101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3" name="立方体 101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4" name="立方体 101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5" name="立方体 101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6" name="立方体 101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7" name="立方体 101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8" name="立方体 101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9" name="立方体 101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0" name="立方体 101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1" name="立方体 102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2" name="立方体 102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3" name="立方体 102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4" name="立方体 102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5" name="立方体 102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7" name="组合 926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88" name="立方体 98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9" name="立方体 98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0" name="立方体 98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1" name="立方体 99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2" name="立方体 99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3" name="立方体 99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4" name="立方体 99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5" name="立方体 99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6" name="立方体 99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7" name="立方体 99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8" name="立方体 99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9" name="立方体 99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0" name="立方体 99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1" name="立方体 100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2" name="立方体 1001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3" name="立方体 1002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4" name="立方体 1003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5" name="立方体 1004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6" name="立方体 1005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8" name="组合 927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69" name="立方体 968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0" name="立方体 96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1" name="立方体 970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2" name="立方体 971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3" name="立方体 972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4" name="立方体 973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5" name="立方体 974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6" name="立方体 97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7" name="立方体 97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8" name="立方体 977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9" name="立方体 978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0" name="立方体 979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1" name="立方体 980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2" name="立方体 981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3" name="立方体 98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4" name="立方体 98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5" name="立方体 98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6" name="立方体 98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7" name="立方体 98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9" name="组合 928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50" name="立方体 94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1" name="立方体 95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2" name="立方体 95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3" name="立方体 95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4" name="立方体 95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5" name="立方体 95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6" name="立方体 95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7" name="立方体 95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8" name="立方体 95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9" name="立方体 95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0" name="立方体 95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1" name="立方体 96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2" name="立方体 96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3" name="立方体 96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4" name="立方体 96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5" name="立方体 96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6" name="立方体 96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7" name="立方体 96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8" name="立方体 96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30" name="组合 929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31" name="立方体 93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2" name="立方体 93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3" name="立方体 93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4" name="立方体 93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5" name="立方体 93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6" name="立方体 93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7" name="立方体 93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8" name="立方体 93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9" name="立方体 93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0" name="立方体 93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1" name="立方体 94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2" name="立方体 94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3" name="立方体 94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4" name="立方体 94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5" name="立方体 94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6" name="立方体 94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7" name="立方体 94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8" name="立方体 94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9" name="立方体 94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34" name="组合 233"/>
              <p:cNvGrpSpPr/>
              <p:nvPr/>
            </p:nvGrpSpPr>
            <p:grpSpPr>
              <a:xfrm>
                <a:off x="1974774" y="3352879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700" name="组合 699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01" name="立方体 90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2" name="立方体 90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3" name="立方体 90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4" name="立方体 90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5" name="立方体 90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6" name="立方体 90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7" name="立方体 90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8" name="立方体 90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9" name="立方体 90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0" name="立方体 90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1" name="立方体 91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2" name="立方体 91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3" name="立方体 91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4" name="立方体 91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5" name="立方体 91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6" name="立方体 91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7" name="立方体 91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8" name="立方体 91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9" name="立方体 91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1" name="组合 700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82" name="立方体 88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3" name="立方体 88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4" name="立方体 88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5" name="立方体 88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6" name="立方体 88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7" name="立方体 88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8" name="立方体 88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9" name="立方体 88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0" name="立方体 88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1" name="立方体 89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2" name="立方体 89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3" name="立方体 89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4" name="立方体 89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5" name="立方体 89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6" name="立方体 89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7" name="立方体 89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8" name="立方体 89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9" name="立方体 89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0" name="立方体 89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2" name="组合 701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63" name="立方体 86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4" name="立方体 86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5" name="立方体 86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6" name="立方体 86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7" name="立方体 86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8" name="立方体 86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9" name="立方体 86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0" name="立方体 86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1" name="立方体 87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2" name="立方体 87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3" name="立方体 87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4" name="立方体 87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5" name="立方体 87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6" name="立方体 87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7" name="立方体 87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8" name="立方体 87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9" name="立方体 87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0" name="立方体 87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1" name="立方体 88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3" name="组合 702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44" name="立方体 84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5" name="立方体 84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6" name="立方体 84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7" name="立方体 84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8" name="立方体 84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9" name="立方体 84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0" name="立方体 84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1" name="立方体 85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2" name="立方体 85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3" name="立方体 85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4" name="立方体 85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5" name="立方体 85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6" name="立方体 85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7" name="立方体 85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8" name="立方体 85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9" name="立方体 85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0" name="立方体 85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1" name="立方体 86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2" name="立方体 86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4" name="组合 703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25" name="立方体 82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6" name="立方体 82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7" name="立方体 82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8" name="立方体 82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9" name="立方体 82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0" name="立方体 82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1" name="立方体 83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2" name="立方体 83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3" name="立方体 83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4" name="立方体 83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5" name="立方体 83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6" name="立方体 83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7" name="立方体 83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8" name="立方体 83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9" name="立方体 83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0" name="立方体 83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1" name="立方体 84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2" name="立方体 84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3" name="立方体 84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5" name="组合 704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06" name="立方体 80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7" name="立方体 80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8" name="立方体 80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9" name="立方体 80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0" name="立方体 80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1" name="立方体 81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2" name="立方体 81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3" name="立方体 81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4" name="立方体 81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5" name="立方体 81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6" name="立方体 81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7" name="立方体 81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8" name="立方体 81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9" name="立方体 81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0" name="立方体 81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1" name="立方体 82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2" name="立方体 82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3" name="立方体 82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4" name="立方体 82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6" name="组合 705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87" name="立方体 78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8" name="立方体 78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立方体 78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0" name="立方体 78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1" name="立方体 79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2" name="立方体 79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3" name="立方体 79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4" name="立方体 79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5" name="立方体 79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6" name="立方体 79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7" name="立方体 79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8" name="立方体 79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9" name="立方体 79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0" name="立方体 79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1" name="立方体 80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2" name="立方体 80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3" name="立方体 80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4" name="立方体 80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5" name="立方体 80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7" name="组合 706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68" name="立方体 76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9" name="立方体 76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0" name="立方体 76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1" name="立方体 77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2" name="立方体 77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3" name="立方体 77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立方体 77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立方体 77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6" name="立方体 77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7" name="立方体 77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8" name="立方体 77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9" name="立方体 77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0" name="立方体 77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1" name="立方体 78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2" name="立方体 781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3" name="立方体 782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4" name="立方体 783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立方体 784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6" name="立方体 785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8" name="组合 707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49" name="立方体 748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0" name="立方体 74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1" name="立方体 750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2" name="立方体 751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3" name="立方体 752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4" name="立方体 753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5" name="立方体 754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6" name="立方体 75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7" name="立方体 75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8" name="立方体 757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9" name="立方体 758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0" name="立方体 759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1" name="立方体 760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2" name="立方体 761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3" name="立方体 76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4" name="立方体 76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5" name="立方体 76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6" name="立方体 76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7" name="立方体 76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9" name="组合 708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30" name="立方体 72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1" name="立方体 73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立方体 73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立方体 73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4" name="立方体 73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立方体 73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6" name="立方体 73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立方体 73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立方体 73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立方体 73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0" name="立方体 73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1" name="立方体 74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2" name="立方体 74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3" name="立方体 74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4" name="立方体 74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5" name="立方体 74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6" name="立方体 74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7" name="立方体 74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8" name="立方体 74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10" name="组合 709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11" name="立方体 71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2" name="立方体 71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3" name="立方体 71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4" name="立方体 71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5" name="立方体 71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6" name="立方体 71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7" name="立方体 71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8" name="立方体 71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9" name="立方体 71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立方体 71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1" name="立方体 72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2" name="立方体 72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3" name="立方体 72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4" name="立方体 72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5" name="立方体 72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立方体 72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立方体 72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立方体 72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立方体 72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35" name="组合 234"/>
              <p:cNvGrpSpPr/>
              <p:nvPr/>
            </p:nvGrpSpPr>
            <p:grpSpPr>
              <a:xfrm>
                <a:off x="1974774" y="3123958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480" name="组合 479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81" name="立方体 68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立方体 68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立方体 68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立方体 68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立方体 68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6" name="立方体 68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7" name="立方体 68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8" name="立方体 68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9" name="立方体 68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0" name="立方体 68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1" name="立方体 69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2" name="立方体 69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3" name="立方体 69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4" name="立方体 69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5" name="立方体 69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6" name="立方体 69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7" name="立方体 69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8" name="立方体 69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9" name="立方体 69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1" name="组合 480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62" name="立方体 66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立方体 66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立方体 66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立方体 66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立方体 66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立方体 66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立方体 66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立方体 66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立方体 66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立方体 67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立方体 67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立方体 67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立方体 67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立方体 67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立方体 67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立方体 67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立方体 67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立方体 67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立方体 67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2" name="组合 481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43" name="立方体 64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4" name="立方体 64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5" name="立方体 64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立方体 64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立方体 64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8" name="立方体 64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立方体 64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立方体 64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立方体 65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立方体 65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立方体 65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立方体 65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立方体 65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立方体 65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立方体 65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立方体 65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立方体 65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立方体 65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立方体 66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3" name="组合 482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24" name="立方体 62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立方体 62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立方体 62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立方体 62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立方体 62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立方体 62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立方体 62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立方体 63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立方体 63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立方体 63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立方体 63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立方体 63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立方体 63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立方体 63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立方体 63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9" name="立方体 63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0" name="立方体 63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1" name="立方体 64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2" name="立方体 64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4" name="组合 483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05" name="立方体 60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立方体 60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立方体 60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立方体 60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立方体 60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立方体 60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立方体 61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立方体 61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立方体 61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立方体 61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立方体 61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立方体 61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立方体 61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立方体 61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立方体 61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立方体 61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立方体 62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立方体 62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立方体 62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5" name="组合 484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86" name="立方体 58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立方体 58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立方体 58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立方体 58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立方体 58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立方体 59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立方体 59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立方体 59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立方体 59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立方体 59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立方体 59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立方体 59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立方体 59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立方体 59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立方体 59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立方体 60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立方体 60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立方体 60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立方体 60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6" name="组合 485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67" name="立方体 56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立方体 56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立方体 56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0" name="立方体 56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立方体 57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立方体 57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立方体 57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立方体 57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立方体 57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立方体 57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立方体 57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立方体 57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立方体 57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立方体 57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立方体 58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立方体 58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立方体 58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立方体 58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立方体 58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7" name="组合 486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48" name="立方体 54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9" name="立方体 54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0" name="立方体 54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1" name="立方体 55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2" name="立方体 55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3" name="立方体 55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4" name="立方体 55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5" name="立方体 55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6" name="立方体 55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7" name="立方体 55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8" name="立方体 55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9" name="立方体 55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0" name="立方体 55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1" name="立方体 56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2" name="立方体 561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3" name="立方体 562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4" name="立方体 563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5" name="立方体 564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6" name="立方体 565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8" name="组合 487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29" name="立方体 528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0" name="立方体 52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1" name="立方体 530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2" name="立方体 531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3" name="立方体 532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4" name="立方体 533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5" name="立方体 534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6" name="立方体 53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7" name="立方体 53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8" name="立方体 537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9" name="立方体 538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0" name="立方体 539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1" name="立方体 540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2" name="立方体 541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3" name="立方体 54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4" name="立方体 54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5" name="立方体 54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6" name="立方体 54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7" name="立方体 54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10" name="立方体 50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1" name="立方体 51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2" name="立方体 51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3" name="立方体 51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4" name="立方体 51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5" name="立方体 51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6" name="立方体 51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7" name="立方体 51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8" name="立方体 51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9" name="立方体 51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0" name="立方体 51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1" name="立方体 52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2" name="立方体 52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3" name="立方体 52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4" name="立方体 52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5" name="立方体 52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6" name="立方体 52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7" name="立方体 52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8" name="立方体 52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91" name="立方体 49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2" name="立方体 49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3" name="立方体 49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4" name="立方体 49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5" name="立方体 49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6" name="立方体 49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7" name="立方体 49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8" name="立方体 49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9" name="立方体 49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0" name="立方体 49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1" name="立方体 50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2" name="立方体 50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3" name="立方体 50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4" name="立方体 50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5" name="立方体 50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6" name="立方体 50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7" name="立方体 50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8" name="立方体 50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9" name="立方体 50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36" name="组合 235"/>
              <p:cNvGrpSpPr/>
              <p:nvPr/>
            </p:nvGrpSpPr>
            <p:grpSpPr>
              <a:xfrm>
                <a:off x="1974774" y="2895037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237" name="组合 236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61" name="立方体 46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立方体 46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3" name="立方体 46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立方体 46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5" name="立方体 46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6" name="立方体 46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立方体 46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立方体 46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立方体 46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立方体 46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1" name="立方体 47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立方体 47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3" name="立方体 47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4" name="立方体 47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立方体 47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立方体 47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7" name="立方体 47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8" name="立方体 47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9" name="立方体 47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8" name="组合 237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42" name="立方体 44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立方体 44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立方体 44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立方体 44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立方体 44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立方体 44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立方体 44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立方体 44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立方体 44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立方体 45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立方体 45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立方体 45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立方体 45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5" name="立方体 45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立方体 45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立方体 45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立方体 45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9" name="立方体 45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0" name="立方体 45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9" name="组合 238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23" name="立方体 42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4" name="立方体 42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5" name="立方体 42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6" name="立方体 42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7" name="立方体 42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8" name="立方体 42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9" name="立方体 42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0" name="立方体 42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1" name="立方体 43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立方体 43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立方体 43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立方体 43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立方体 43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立方体 43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立方体 43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立方体 43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立方体 43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立方体 43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立方体 44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0" name="组合 239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04" name="立方体 40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5" name="立方体 40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6" name="立方体 40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7" name="立方体 40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8" name="立方体 40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9" name="立方体 40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0" name="立方体 40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1" name="立方体 41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2" name="立方体 41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3" name="立方体 41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4" name="立方体 41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5" name="立方体 41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6" name="立方体 41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7" name="立方体 41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8" name="立方体 41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9" name="立方体 41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0" name="立方体 41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1" name="立方体 42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2" name="立方体 42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1" name="组合 240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85" name="立方体 38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6" name="立方体 38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7" name="立方体 38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8" name="立方体 38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9" name="立方体 38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0" name="立方体 38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1" name="立方体 39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2" name="立方体 39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3" name="立方体 39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4" name="立方体 39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5" name="立方体 39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6" name="立方体 39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7" name="立方体 39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8" name="立方体 39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9" name="立方体 39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0" name="立方体 39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1" name="立方体 40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2" name="立方体 40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3" name="立方体 40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2" name="组合 241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66" name="立方体 36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7" name="立方体 36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8" name="立方体 36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9" name="立方体 36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0" name="立方体 36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1" name="立方体 37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2" name="立方体 37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3" name="立方体 37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4" name="立方体 37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5" name="立方体 37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6" name="立方体 37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7" name="立方体 37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8" name="立方体 37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9" name="立方体 37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0" name="立方体 37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1" name="立方体 38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2" name="立方体 38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3" name="立方体 38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4" name="立方体 38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3" name="组合 242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47" name="立方体 34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8" name="立方体 34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9" name="立方体 34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0" name="立方体 34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1" name="立方体 35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2" name="立方体 35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3" name="立方体 35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4" name="立方体 35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5" name="立方体 35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6" name="立方体 35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7" name="立方体 35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8" name="立方体 35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9" name="立方体 35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0" name="立方体 35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1" name="立方体 36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2" name="立方体 36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3" name="立方体 36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4" name="立方体 36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5" name="立方体 36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4" name="组合 243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20" name="立方体 31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1" name="立方体 32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2" name="立方体 32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3" name="立方体 32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4" name="立方体 32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5" name="立方体 32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6" name="立方体 32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7" name="立方体 32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8" name="立方体 32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9" name="立方体 32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0" name="立方体 32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1" name="立方体 33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2" name="立方体 33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3" name="立方体 33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4" name="立方体 33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5" name="立方体 33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6" name="立方体 33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7" name="立方体 33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8" name="立方体 33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5" name="组合 244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293" name="立方体 29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0" name="立方体 29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2" name="立方体 30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3" name="立方体 30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4" name="立方体 30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5" name="立方体 30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6" name="立方体 30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7" name="立方体 30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8" name="立方体 30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9" name="立方体 30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0" name="立方体 30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1" name="立方体 31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2" name="立方体 31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4" name="立方体 31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5" name="立方体 31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6" name="立方体 31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7" name="立方体 31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8" name="立方体 31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9" name="立方体 31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6" name="组合 245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268" name="立方体 26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9" name="立方体 26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0" name="立方体 26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1" name="立方体 27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2" name="立方体 27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3" name="立方体 27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4" name="立方体 27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6" name="立方体 27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7" name="立方体 27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立方体 27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1" name="立方体 28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2" name="立方体 28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3" name="立方体 28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立方体 28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5" name="立方体 28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6" name="立方体 28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7" name="立方体 28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8" name="立方体 28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1" name="立方体 29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7" name="组合 246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248" name="立方体 24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9" name="立方体 24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0" name="立方体 24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1" name="立方体 25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2" name="立方体 25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3" name="立方体 25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4" name="立方体 25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5" name="立方体 25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6" name="立方体 25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7" name="立方体 25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8" name="立方体 25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9" name="立方体 25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0" name="立方体 25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1" name="立方体 26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3" name="立方体 26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4" name="立方体 26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5" name="立方体 26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6" name="立方体 26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7" name="立方体 26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39690" y="1068547"/>
            <a:ext cx="11121425" cy="4814251"/>
            <a:chOff x="339690" y="1068547"/>
            <a:chExt cx="11121425" cy="4814251"/>
          </a:xfrm>
        </p:grpSpPr>
        <p:grpSp>
          <p:nvGrpSpPr>
            <p:cNvPr id="3" name="Group 2"/>
            <p:cNvGrpSpPr/>
            <p:nvPr/>
          </p:nvGrpSpPr>
          <p:grpSpPr>
            <a:xfrm>
              <a:off x="5348605" y="1784350"/>
              <a:ext cx="6112510" cy="3110230"/>
              <a:chOff x="9078" y="2853"/>
              <a:chExt cx="8934" cy="489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1093" y="3966"/>
                <a:ext cx="6919" cy="287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9078" y="2853"/>
                <a:ext cx="2114" cy="489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536155" y="3196590"/>
              <a:ext cx="2021840" cy="810260"/>
              <a:chOff x="13007" y="2512"/>
              <a:chExt cx="3184" cy="1276"/>
            </a:xfrm>
          </p:grpSpPr>
          <p:sp>
            <p:nvSpPr>
              <p:cNvPr id="52" name="Cube 51"/>
              <p:cNvSpPr/>
              <p:nvPr/>
            </p:nvSpPr>
            <p:spPr>
              <a:xfrm>
                <a:off x="13012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3444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Cube 53"/>
              <p:cNvSpPr/>
              <p:nvPr/>
            </p:nvSpPr>
            <p:spPr>
              <a:xfrm>
                <a:off x="13888" y="269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15364" y="2681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14908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14314" y="2512"/>
                <a:ext cx="528" cy="5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13007" y="3236"/>
                <a:ext cx="3184" cy="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K 3D Proposals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596865" y="4344828"/>
              <a:ext cx="1285240" cy="1173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ight Arrow 80"/>
            <p:cNvSpPr/>
            <p:nvPr/>
          </p:nvSpPr>
          <p:spPr>
            <a:xfrm>
              <a:off x="4484216" y="1693865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868770" y="1701165"/>
              <a:ext cx="1071245" cy="3787775"/>
              <a:chOff x="4252" y="5886"/>
              <a:chExt cx="1687" cy="5965"/>
            </a:xfrm>
          </p:grpSpPr>
          <p:sp>
            <p:nvSpPr>
              <p:cNvPr id="79" name="Right Arrow 78"/>
              <p:cNvSpPr/>
              <p:nvPr/>
            </p:nvSpPr>
            <p:spPr>
              <a:xfrm>
                <a:off x="4638" y="5886"/>
                <a:ext cx="890" cy="289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 Box 82"/>
              <p:cNvSpPr txBox="1"/>
              <p:nvPr/>
            </p:nvSpPr>
            <p:spPr>
              <a:xfrm>
                <a:off x="4377" y="6080"/>
                <a:ext cx="1556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 Box 82"/>
              <p:cNvSpPr txBox="1"/>
              <p:nvPr/>
            </p:nvSpPr>
            <p:spPr>
              <a:xfrm>
                <a:off x="4252" y="10916"/>
                <a:ext cx="1687" cy="9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Text Box 83"/>
            <p:cNvSpPr txBox="1"/>
            <p:nvPr/>
          </p:nvSpPr>
          <p:spPr>
            <a:xfrm>
              <a:off x="4188025" y="1853250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2931242" y="1198565"/>
              <a:ext cx="1285240" cy="1173480"/>
              <a:chOff x="6093" y="5335"/>
              <a:chExt cx="2024" cy="184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Cube 86"/>
              <p:cNvSpPr/>
              <p:nvPr/>
            </p:nvSpPr>
            <p:spPr>
              <a:xfrm>
                <a:off x="6378" y="6442"/>
                <a:ext cx="1454" cy="586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6490" y="5471"/>
                <a:ext cx="1204" cy="842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100"/>
            <p:cNvSpPr/>
            <p:nvPr/>
          </p:nvSpPr>
          <p:spPr>
            <a:xfrm>
              <a:off x="4443576" y="4840128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Text Box 101"/>
            <p:cNvSpPr txBox="1"/>
            <p:nvPr/>
          </p:nvSpPr>
          <p:spPr>
            <a:xfrm>
              <a:off x="4216482" y="5039994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890485" y="4344828"/>
              <a:ext cx="1285240" cy="1173480"/>
              <a:chOff x="6093" y="5335"/>
              <a:chExt cx="2024" cy="1848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331" y="6457"/>
                <a:ext cx="1454" cy="560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7" name="Text Box 106"/>
            <p:cNvSpPr txBox="1"/>
            <p:nvPr/>
          </p:nvSpPr>
          <p:spPr>
            <a:xfrm>
              <a:off x="2928585" y="5545613"/>
              <a:ext cx="128905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 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ight Arrow 114"/>
            <p:cNvSpPr/>
            <p:nvPr/>
          </p:nvSpPr>
          <p:spPr>
            <a:xfrm>
              <a:off x="2113880" y="4793772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5539105" y="1292068"/>
              <a:ext cx="1073150" cy="860425"/>
              <a:chOff x="9296" y="5327"/>
              <a:chExt cx="1690" cy="13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24" name="Cube 123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5" name="Cube 124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6" name="Cube 125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Text Box 126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31" name="Cube 130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Cube 131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Cube 132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Text Box 133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5511800" y="4411821"/>
              <a:ext cx="1073150" cy="860425"/>
              <a:chOff x="9296" y="5327"/>
              <a:chExt cx="1690" cy="1355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38" name="Cube 137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9" name="Cube 138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Cube 139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1" name="Text Box 140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43" name="Cube 142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" name="Cube 143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Cube 144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6" name="Text Box 145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4" name="Group 153"/>
            <p:cNvGrpSpPr/>
            <p:nvPr/>
          </p:nvGrpSpPr>
          <p:grpSpPr>
            <a:xfrm>
              <a:off x="6783070" y="1688427"/>
              <a:ext cx="812800" cy="494030"/>
              <a:chOff x="11158" y="5791"/>
              <a:chExt cx="1280" cy="778"/>
            </a:xfrm>
          </p:grpSpPr>
          <p:sp>
            <p:nvSpPr>
              <p:cNvPr id="152" name="Right Arrow 151"/>
              <p:cNvSpPr/>
              <p:nvPr/>
            </p:nvSpPr>
            <p:spPr>
              <a:xfrm>
                <a:off x="11270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152"/>
              <p:cNvSpPr txBox="1"/>
              <p:nvPr/>
            </p:nvSpPr>
            <p:spPr>
              <a:xfrm>
                <a:off x="11158" y="6001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7539990" y="1483957"/>
              <a:ext cx="1066800" cy="368300"/>
              <a:chOff x="12343" y="5421"/>
              <a:chExt cx="1680" cy="580"/>
            </a:xfrm>
          </p:grpSpPr>
          <p:sp>
            <p:nvSpPr>
              <p:cNvPr id="155" name="Cube 154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Cube 155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Cube 156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157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722110" y="4738013"/>
              <a:ext cx="812800" cy="485775"/>
              <a:chOff x="11064" y="5791"/>
              <a:chExt cx="1280" cy="765"/>
            </a:xfrm>
          </p:grpSpPr>
          <p:sp>
            <p:nvSpPr>
              <p:cNvPr id="170" name="Right Arrow 169"/>
              <p:cNvSpPr/>
              <p:nvPr/>
            </p:nvSpPr>
            <p:spPr>
              <a:xfrm>
                <a:off x="11255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170"/>
              <p:cNvSpPr txBox="1"/>
              <p:nvPr/>
            </p:nvSpPr>
            <p:spPr>
              <a:xfrm>
                <a:off x="11064" y="5988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7550785" y="4575849"/>
              <a:ext cx="1066800" cy="368300"/>
              <a:chOff x="12343" y="5421"/>
              <a:chExt cx="1680" cy="580"/>
            </a:xfrm>
          </p:grpSpPr>
          <p:sp>
            <p:nvSpPr>
              <p:cNvPr id="173" name="Cube 172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Cube 173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Cube 174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 Box 175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7" name="Text Box 176"/>
            <p:cNvSpPr txBox="1"/>
            <p:nvPr/>
          </p:nvSpPr>
          <p:spPr>
            <a:xfrm>
              <a:off x="7421245" y="1901787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eatures</a:t>
              </a:r>
              <a:endPara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Text Box 177"/>
            <p:cNvSpPr txBox="1"/>
            <p:nvPr/>
          </p:nvSpPr>
          <p:spPr>
            <a:xfrm>
              <a:off x="7474585" y="5005109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 flipH="1">
              <a:off x="6094730" y="2291080"/>
              <a:ext cx="5080" cy="56896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V="1">
              <a:off x="6099810" y="3822065"/>
              <a:ext cx="0" cy="51308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ight Arrow 186"/>
            <p:cNvSpPr/>
            <p:nvPr/>
          </p:nvSpPr>
          <p:spPr>
            <a:xfrm>
              <a:off x="6845263" y="3280352"/>
              <a:ext cx="56520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7651753" y="3133032"/>
              <a:ext cx="1078230" cy="368300"/>
              <a:chOff x="12463" y="5421"/>
              <a:chExt cx="1698" cy="580"/>
            </a:xfrm>
          </p:grpSpPr>
          <p:sp>
            <p:nvSpPr>
              <p:cNvPr id="190" name="Cube 189"/>
              <p:cNvSpPr/>
              <p:nvPr/>
            </p:nvSpPr>
            <p:spPr>
              <a:xfrm>
                <a:off x="1246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Cube 190"/>
              <p:cNvSpPr/>
              <p:nvPr/>
            </p:nvSpPr>
            <p:spPr>
              <a:xfrm>
                <a:off x="1295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Cube 191"/>
              <p:cNvSpPr/>
              <p:nvPr/>
            </p:nvSpPr>
            <p:spPr>
              <a:xfrm>
                <a:off x="13789" y="5580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Text Box 192"/>
              <p:cNvSpPr txBox="1"/>
              <p:nvPr/>
            </p:nvSpPr>
            <p:spPr>
              <a:xfrm>
                <a:off x="1325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" name="Text Box 193"/>
            <p:cNvSpPr txBox="1"/>
            <p:nvPr/>
          </p:nvSpPr>
          <p:spPr>
            <a:xfrm>
              <a:off x="7518400" y="3577590"/>
              <a:ext cx="1108710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eatures</a:t>
              </a:r>
              <a:endPara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8787130" y="1368387"/>
              <a:ext cx="831850" cy="899160"/>
              <a:chOff x="14333" y="4940"/>
              <a:chExt cx="1310" cy="1416"/>
            </a:xfrm>
          </p:grpSpPr>
          <p:sp>
            <p:nvSpPr>
              <p:cNvPr id="196" name="Right Arrow 195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197"/>
              <p:cNvSpPr txBox="1"/>
              <p:nvPr/>
            </p:nvSpPr>
            <p:spPr>
              <a:xfrm>
                <a:off x="14333" y="4940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Right Arrow 198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199"/>
              <p:cNvSpPr txBox="1"/>
              <p:nvPr/>
            </p:nvSpPr>
            <p:spPr>
              <a:xfrm>
                <a:off x="14592" y="5806"/>
                <a:ext cx="1051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8776970" y="2964815"/>
              <a:ext cx="824230" cy="890905"/>
              <a:chOff x="14320" y="4953"/>
              <a:chExt cx="1298" cy="1403"/>
            </a:xfrm>
          </p:grpSpPr>
          <p:sp>
            <p:nvSpPr>
              <p:cNvPr id="205" name="Right Arrow 204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205"/>
              <p:cNvSpPr txBox="1"/>
              <p:nvPr/>
            </p:nvSpPr>
            <p:spPr>
              <a:xfrm>
                <a:off x="14320" y="4953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ight Arrow 206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Text Box 207"/>
              <p:cNvSpPr txBox="1"/>
              <p:nvPr/>
            </p:nvSpPr>
            <p:spPr>
              <a:xfrm>
                <a:off x="14566" y="5806"/>
                <a:ext cx="1052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8787765" y="4463454"/>
              <a:ext cx="800735" cy="882650"/>
              <a:chOff x="14333" y="4966"/>
              <a:chExt cx="1261" cy="1390"/>
            </a:xfrm>
          </p:grpSpPr>
          <p:sp>
            <p:nvSpPr>
              <p:cNvPr id="210" name="Right Arrow 209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 Box 210"/>
              <p:cNvSpPr txBox="1"/>
              <p:nvPr/>
            </p:nvSpPr>
            <p:spPr>
              <a:xfrm>
                <a:off x="14333" y="4966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ight Arrow 211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Text Box 212"/>
              <p:cNvSpPr txBox="1"/>
              <p:nvPr/>
            </p:nvSpPr>
            <p:spPr>
              <a:xfrm>
                <a:off x="14540" y="5806"/>
                <a:ext cx="1054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4" name="Text Box 213"/>
            <p:cNvSpPr txBox="1"/>
            <p:nvPr/>
          </p:nvSpPr>
          <p:spPr>
            <a:xfrm>
              <a:off x="2929337" y="2404944"/>
              <a:ext cx="12725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 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9784080" y="1068547"/>
              <a:ext cx="1362710" cy="1221105"/>
              <a:chOff x="15903" y="4569"/>
              <a:chExt cx="2146" cy="1923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5400000">
                <a:off x="17469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6" name="Straight Arrow Connector 225"/>
              <p:cNvCxnSpPr/>
              <p:nvPr/>
            </p:nvCxnSpPr>
            <p:spPr>
              <a:xfrm flipV="1">
                <a:off x="16373" y="4569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 flipV="1">
                <a:off x="16976" y="5329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 flipH="1" flipV="1">
                <a:off x="16130" y="5558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V="1">
                <a:off x="17738" y="5853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rot="5400000" flipV="1">
                <a:off x="17890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9792970" y="4436151"/>
              <a:ext cx="1618615" cy="921385"/>
              <a:chOff x="15903" y="4914"/>
              <a:chExt cx="2549" cy="1451"/>
            </a:xfrm>
          </p:grpSpPr>
          <p:sp>
            <p:nvSpPr>
              <p:cNvPr id="236" name="Rectangle 235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16853" y="515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20160000">
                <a:off x="16002" y="5565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7616" y="5848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5400000">
                <a:off x="17877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16976" y="4944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 flipH="1" flipV="1">
                <a:off x="15962" y="5383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V="1">
                <a:off x="17738" y="5657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/>
              <p:cNvCxnSpPr/>
              <p:nvPr/>
            </p:nvCxnSpPr>
            <p:spPr>
              <a:xfrm rot="5400000" flipV="1">
                <a:off x="18298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/>
            <p:cNvGrpSpPr/>
            <p:nvPr/>
          </p:nvGrpSpPr>
          <p:grpSpPr>
            <a:xfrm>
              <a:off x="9784080" y="2520315"/>
              <a:ext cx="1614170" cy="1409700"/>
              <a:chOff x="15886" y="4272"/>
              <a:chExt cx="2542" cy="2220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15886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>
                <a:off x="17853" y="506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8" name="Straight Arrow Connector 257"/>
              <p:cNvCxnSpPr/>
              <p:nvPr/>
            </p:nvCxnSpPr>
            <p:spPr>
              <a:xfrm rot="5400000" flipV="1">
                <a:off x="18274" y="5132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 rot="20160000">
                <a:off x="16039" y="5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851" y="515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16974" y="4946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77"/>
              <p:cNvSpPr/>
              <p:nvPr/>
            </p:nvSpPr>
            <p:spPr>
              <a:xfrm>
                <a:off x="17613" y="58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V="1">
                <a:off x="17744" y="5648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16251" y="4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V="1">
                <a:off x="16373" y="4272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 flipH="1" flipV="1">
              <a:off x="9846945" y="3157220"/>
              <a:ext cx="76200" cy="18732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 rot="5400000">
              <a:off x="10845165" y="3027045"/>
              <a:ext cx="155575" cy="284480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Text Box 94"/>
            <p:cNvSpPr txBox="1"/>
            <p:nvPr/>
          </p:nvSpPr>
          <p:spPr>
            <a:xfrm>
              <a:off x="10142220" y="3891915"/>
              <a:ext cx="767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 Box 95"/>
            <p:cNvSpPr txBox="1"/>
            <p:nvPr/>
          </p:nvSpPr>
          <p:spPr>
            <a:xfrm>
              <a:off x="10064588" y="5392975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 Box 96"/>
            <p:cNvSpPr txBox="1"/>
            <p:nvPr/>
          </p:nvSpPr>
          <p:spPr>
            <a:xfrm>
              <a:off x="9895840" y="2175987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877660" y="3355975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5816600" y="25533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6200000" flipV="1">
              <a:off x="5816600" y="40138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6628587" y="2979381"/>
              <a:ext cx="11087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60365" y="2989580"/>
              <a:ext cx="1200150" cy="769620"/>
            </a:xfrm>
            <a:prstGeom prst="rect">
              <a:avLst/>
            </a:prstGeom>
            <a:noFill/>
            <a:ln w="28575">
              <a:solidFill>
                <a:srgbClr val="E15B27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Cube 19"/>
            <p:cNvSpPr/>
            <p:nvPr/>
          </p:nvSpPr>
          <p:spPr>
            <a:xfrm>
              <a:off x="553910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79818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6369685" y="307213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6036945" y="2971165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5539105" y="34359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5798185" y="343408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6369685" y="342582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036945" y="3324860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Up-Down Arrow 28"/>
            <p:cNvSpPr/>
            <p:nvPr/>
          </p:nvSpPr>
          <p:spPr>
            <a:xfrm>
              <a:off x="5584825" y="324485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583438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Up-Down Arrow 35"/>
            <p:cNvSpPr/>
            <p:nvPr/>
          </p:nvSpPr>
          <p:spPr>
            <a:xfrm>
              <a:off x="642493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6943725" y="2577465"/>
              <a:ext cx="1757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Temporal Module</a:t>
              </a:r>
              <a:endPara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9517535" y="4959267"/>
              <a:ext cx="672465" cy="719455"/>
              <a:chOff x="15438" y="5518"/>
              <a:chExt cx="1059" cy="113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5763" y="5518"/>
                <a:ext cx="734" cy="734"/>
                <a:chOff x="15763" y="5518"/>
                <a:chExt cx="734" cy="734"/>
              </a:xfrm>
            </p:grpSpPr>
            <p:cxnSp>
              <p:nvCxnSpPr>
                <p:cNvPr id="108" name="Straight Arrow Connector 107"/>
                <p:cNvCxnSpPr/>
                <p:nvPr/>
              </p:nvCxnSpPr>
              <p:spPr>
                <a:xfrm>
                  <a:off x="15763" y="6248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rot="16200000">
                  <a:off x="15399" y="5885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 Box 109"/>
              <p:cNvSpPr txBox="1"/>
              <p:nvPr/>
            </p:nvSpPr>
            <p:spPr>
              <a:xfrm>
                <a:off x="15871" y="6130"/>
                <a:ext cx="448" cy="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Text Box 110"/>
              <p:cNvSpPr txBox="1"/>
              <p:nvPr/>
            </p:nvSpPr>
            <p:spPr>
              <a:xfrm>
                <a:off x="15438" y="5712"/>
                <a:ext cx="43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6" name="Cube 115"/>
            <p:cNvSpPr/>
            <p:nvPr/>
          </p:nvSpPr>
          <p:spPr>
            <a:xfrm>
              <a:off x="3150835" y="4447063"/>
              <a:ext cx="764540" cy="53467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66410" y="4398168"/>
              <a:ext cx="961390" cy="1074420"/>
              <a:chOff x="1774" y="2129"/>
              <a:chExt cx="1514" cy="1692"/>
            </a:xfrm>
          </p:grpSpPr>
          <p:pic>
            <p:nvPicPr>
              <p:cNvPr id="34" name="Picture 33" descr="000050"/>
              <p:cNvPicPr>
                <a:picLocks noChangeAspect="1"/>
              </p:cNvPicPr>
              <p:nvPr/>
            </p:nvPicPr>
            <p:blipFill>
              <a:blip r:embed="rId1" cstate="hqprint">
                <a:lum contrast="24000"/>
              </a:blip>
              <a:srcRect/>
              <a:stretch>
                <a:fillRect/>
              </a:stretch>
            </p:blipFill>
            <p:spPr>
              <a:xfrm>
                <a:off x="1774" y="3187"/>
                <a:ext cx="1515" cy="635"/>
              </a:xfrm>
              <a:prstGeom prst="rect">
                <a:avLst/>
              </a:prstGeom>
            </p:spPr>
          </p:pic>
          <p:pic>
            <p:nvPicPr>
              <p:cNvPr id="38" name="Picture 37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6000" contrast="78000"/>
              </a:blip>
              <a:srcRect/>
              <a:stretch>
                <a:fillRect/>
              </a:stretch>
            </p:blipFill>
            <p:spPr>
              <a:xfrm>
                <a:off x="2055" y="2129"/>
                <a:ext cx="922" cy="95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0" name="Text Box 39"/>
            <p:cNvSpPr txBox="1"/>
            <p:nvPr/>
          </p:nvSpPr>
          <p:spPr>
            <a:xfrm>
              <a:off x="3219532" y="1483045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3183220" y="4640738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3219532" y="1967550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3150835" y="5105558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Bent Arrow 6"/>
            <p:cNvSpPr/>
            <p:nvPr/>
          </p:nvSpPr>
          <p:spPr>
            <a:xfrm rot="5400000" flipH="1">
              <a:off x="4189532" y="2632075"/>
              <a:ext cx="1125220" cy="398145"/>
            </a:xfrm>
            <a:prstGeom prst="ben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2" name="Bent Arrow 31"/>
            <p:cNvSpPr/>
            <p:nvPr/>
          </p:nvSpPr>
          <p:spPr>
            <a:xfrm rot="16200000" flipH="1" flipV="1">
              <a:off x="4189532" y="3902075"/>
              <a:ext cx="1125220" cy="398145"/>
            </a:xfrm>
            <a:prstGeom prst="ben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453355" y="3112770"/>
              <a:ext cx="1318895" cy="619760"/>
            </a:xfrm>
            <a:prstGeom prst="cub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4905" y="1198565"/>
              <a:ext cx="1491615" cy="1535944"/>
              <a:chOff x="502250" y="1198565"/>
              <a:chExt cx="1491615" cy="153594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26710" y="1198565"/>
                <a:ext cx="1285240" cy="1173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01" name="Picture 400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6000" contrast="78000"/>
              </a:blip>
              <a:srcRect/>
              <a:stretch>
                <a:fillRect/>
              </a:stretch>
            </p:blipFill>
            <p:spPr>
              <a:xfrm>
                <a:off x="976595" y="1250000"/>
                <a:ext cx="585470" cy="6038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5" name="Picture 404" descr="000045"/>
              <p:cNvPicPr>
                <a:picLocks noChangeAspect="1"/>
              </p:cNvPicPr>
              <p:nvPr/>
            </p:nvPicPr>
            <p:blipFill>
              <a:blip r:embed="rId3" cstate="hqprint">
                <a:lum contrast="24000"/>
              </a:blip>
              <a:srcRect/>
              <a:stretch>
                <a:fillRect/>
              </a:stretch>
            </p:blipFill>
            <p:spPr>
              <a:xfrm>
                <a:off x="798160" y="1921830"/>
                <a:ext cx="974090" cy="403225"/>
              </a:xfrm>
              <a:prstGeom prst="rect">
                <a:avLst/>
              </a:prstGeom>
            </p:spPr>
          </p:pic>
          <p:sp>
            <p:nvSpPr>
              <p:cNvPr id="14" name="Text Box 13"/>
              <p:cNvSpPr txBox="1"/>
              <p:nvPr/>
            </p:nvSpPr>
            <p:spPr>
              <a:xfrm>
                <a:off x="502250" y="2397324"/>
                <a:ext cx="1491615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Keyframe: T = t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Text Box 16"/>
            <p:cNvSpPr txBox="1"/>
            <p:nvPr/>
          </p:nvSpPr>
          <p:spPr>
            <a:xfrm>
              <a:off x="339690" y="5541168"/>
              <a:ext cx="189103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Keyframe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T =  t + τ 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453355" y="3331210"/>
              <a:ext cx="127000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RPN</a:t>
              </a:r>
              <a:endParaRPr lang="en-US" alt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39690" y="1068547"/>
            <a:ext cx="11121425" cy="4814251"/>
            <a:chOff x="339690" y="1068547"/>
            <a:chExt cx="11121425" cy="4814251"/>
          </a:xfrm>
        </p:grpSpPr>
        <p:grpSp>
          <p:nvGrpSpPr>
            <p:cNvPr id="3" name="Group 2"/>
            <p:cNvGrpSpPr/>
            <p:nvPr/>
          </p:nvGrpSpPr>
          <p:grpSpPr>
            <a:xfrm>
              <a:off x="5348605" y="1784350"/>
              <a:ext cx="6112510" cy="3110230"/>
              <a:chOff x="9078" y="2853"/>
              <a:chExt cx="8934" cy="489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1093" y="3966"/>
                <a:ext cx="6919" cy="287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9078" y="2853"/>
                <a:ext cx="2114" cy="489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536155" y="3196590"/>
              <a:ext cx="2021840" cy="810260"/>
              <a:chOff x="13007" y="2512"/>
              <a:chExt cx="3184" cy="1276"/>
            </a:xfrm>
          </p:grpSpPr>
          <p:sp>
            <p:nvSpPr>
              <p:cNvPr id="52" name="Cube 51"/>
              <p:cNvSpPr/>
              <p:nvPr/>
            </p:nvSpPr>
            <p:spPr>
              <a:xfrm>
                <a:off x="13012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3444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Cube 53"/>
              <p:cNvSpPr/>
              <p:nvPr/>
            </p:nvSpPr>
            <p:spPr>
              <a:xfrm>
                <a:off x="13888" y="269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15364" y="2681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14908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14314" y="2512"/>
                <a:ext cx="528" cy="5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13007" y="3236"/>
                <a:ext cx="3184" cy="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K 3D Proposals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596865" y="4344828"/>
              <a:ext cx="1285240" cy="1173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ight Arrow 80"/>
            <p:cNvSpPr/>
            <p:nvPr/>
          </p:nvSpPr>
          <p:spPr>
            <a:xfrm>
              <a:off x="4484216" y="1693865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895440" y="1701165"/>
              <a:ext cx="1056005" cy="3777615"/>
              <a:chOff x="4294" y="5886"/>
              <a:chExt cx="1663" cy="5949"/>
            </a:xfrm>
          </p:grpSpPr>
          <p:sp>
            <p:nvSpPr>
              <p:cNvPr id="79" name="Right Arrow 78"/>
              <p:cNvSpPr/>
              <p:nvPr/>
            </p:nvSpPr>
            <p:spPr>
              <a:xfrm>
                <a:off x="4638" y="5886"/>
                <a:ext cx="890" cy="289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 Box 82"/>
              <p:cNvSpPr txBox="1"/>
              <p:nvPr/>
            </p:nvSpPr>
            <p:spPr>
              <a:xfrm>
                <a:off x="4353" y="6080"/>
                <a:ext cx="1604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Extractors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 Box 82"/>
              <p:cNvSpPr txBox="1"/>
              <p:nvPr/>
            </p:nvSpPr>
            <p:spPr>
              <a:xfrm>
                <a:off x="4294" y="10916"/>
                <a:ext cx="1604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Extractors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Text Box 83"/>
            <p:cNvSpPr txBox="1"/>
            <p:nvPr/>
          </p:nvSpPr>
          <p:spPr>
            <a:xfrm>
              <a:off x="4188025" y="1853250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2931242" y="1198565"/>
              <a:ext cx="1285240" cy="1173480"/>
              <a:chOff x="6093" y="5335"/>
              <a:chExt cx="2024" cy="184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Cube 86"/>
              <p:cNvSpPr/>
              <p:nvPr/>
            </p:nvSpPr>
            <p:spPr>
              <a:xfrm>
                <a:off x="6378" y="6442"/>
                <a:ext cx="1454" cy="586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6490" y="5471"/>
                <a:ext cx="1204" cy="842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100"/>
            <p:cNvSpPr/>
            <p:nvPr/>
          </p:nvSpPr>
          <p:spPr>
            <a:xfrm>
              <a:off x="4443576" y="4840128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Text Box 101"/>
            <p:cNvSpPr txBox="1"/>
            <p:nvPr/>
          </p:nvSpPr>
          <p:spPr>
            <a:xfrm>
              <a:off x="4216482" y="5039994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890485" y="4344828"/>
              <a:ext cx="1285240" cy="1173480"/>
              <a:chOff x="6093" y="5335"/>
              <a:chExt cx="2024" cy="1848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331" y="6457"/>
                <a:ext cx="1454" cy="560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7" name="Text Box 106"/>
            <p:cNvSpPr txBox="1"/>
            <p:nvPr/>
          </p:nvSpPr>
          <p:spPr>
            <a:xfrm>
              <a:off x="2928585" y="5545613"/>
              <a:ext cx="128905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 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ight Arrow 114"/>
            <p:cNvSpPr/>
            <p:nvPr/>
          </p:nvSpPr>
          <p:spPr>
            <a:xfrm>
              <a:off x="2113880" y="4793772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5539105" y="1292068"/>
              <a:ext cx="1073150" cy="860425"/>
              <a:chOff x="9296" y="5327"/>
              <a:chExt cx="1690" cy="13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24" name="Cube 123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5" name="Cube 124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6" name="Cube 125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Text Box 126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31" name="Cube 130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Cube 131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Cube 132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Text Box 133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5511800" y="4411821"/>
              <a:ext cx="1073150" cy="860425"/>
              <a:chOff x="9296" y="5327"/>
              <a:chExt cx="1690" cy="1355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38" name="Cube 137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9" name="Cube 138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Cube 139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1" name="Text Box 140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43" name="Cube 142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" name="Cube 143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Cube 144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6" name="Text Box 145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4" name="Group 153"/>
            <p:cNvGrpSpPr/>
            <p:nvPr/>
          </p:nvGrpSpPr>
          <p:grpSpPr>
            <a:xfrm>
              <a:off x="6783070" y="1688427"/>
              <a:ext cx="812800" cy="494030"/>
              <a:chOff x="11158" y="5791"/>
              <a:chExt cx="1280" cy="778"/>
            </a:xfrm>
          </p:grpSpPr>
          <p:sp>
            <p:nvSpPr>
              <p:cNvPr id="152" name="Right Arrow 151"/>
              <p:cNvSpPr/>
              <p:nvPr/>
            </p:nvSpPr>
            <p:spPr>
              <a:xfrm>
                <a:off x="11270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152"/>
              <p:cNvSpPr txBox="1"/>
              <p:nvPr/>
            </p:nvSpPr>
            <p:spPr>
              <a:xfrm>
                <a:off x="11158" y="6001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7539990" y="1483957"/>
              <a:ext cx="1066800" cy="368300"/>
              <a:chOff x="12343" y="5421"/>
              <a:chExt cx="1680" cy="580"/>
            </a:xfrm>
          </p:grpSpPr>
          <p:sp>
            <p:nvSpPr>
              <p:cNvPr id="155" name="Cube 154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Cube 155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Cube 156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157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722110" y="4738013"/>
              <a:ext cx="812800" cy="485775"/>
              <a:chOff x="11064" y="5791"/>
              <a:chExt cx="1280" cy="765"/>
            </a:xfrm>
          </p:grpSpPr>
          <p:sp>
            <p:nvSpPr>
              <p:cNvPr id="170" name="Right Arrow 169"/>
              <p:cNvSpPr/>
              <p:nvPr/>
            </p:nvSpPr>
            <p:spPr>
              <a:xfrm>
                <a:off x="11255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170"/>
              <p:cNvSpPr txBox="1"/>
              <p:nvPr/>
            </p:nvSpPr>
            <p:spPr>
              <a:xfrm>
                <a:off x="11064" y="5988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7550785" y="4575849"/>
              <a:ext cx="1066800" cy="368300"/>
              <a:chOff x="12343" y="5421"/>
              <a:chExt cx="1680" cy="580"/>
            </a:xfrm>
          </p:grpSpPr>
          <p:sp>
            <p:nvSpPr>
              <p:cNvPr id="173" name="Cube 172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Cube 173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Cube 174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 Box 175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7" name="Text Box 176"/>
            <p:cNvSpPr txBox="1"/>
            <p:nvPr/>
          </p:nvSpPr>
          <p:spPr>
            <a:xfrm>
              <a:off x="7421245" y="1901787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eatures</a:t>
              </a:r>
              <a:endPara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Text Box 177"/>
            <p:cNvSpPr txBox="1"/>
            <p:nvPr/>
          </p:nvSpPr>
          <p:spPr>
            <a:xfrm>
              <a:off x="7474585" y="5005109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 flipH="1">
              <a:off x="6094730" y="2291080"/>
              <a:ext cx="5080" cy="56896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V="1">
              <a:off x="6099810" y="3822065"/>
              <a:ext cx="0" cy="51308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ight Arrow 186"/>
            <p:cNvSpPr/>
            <p:nvPr/>
          </p:nvSpPr>
          <p:spPr>
            <a:xfrm>
              <a:off x="6845263" y="3280352"/>
              <a:ext cx="56520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7651753" y="3133032"/>
              <a:ext cx="1078230" cy="368300"/>
              <a:chOff x="12463" y="5421"/>
              <a:chExt cx="1698" cy="580"/>
            </a:xfrm>
          </p:grpSpPr>
          <p:sp>
            <p:nvSpPr>
              <p:cNvPr id="190" name="Cube 189"/>
              <p:cNvSpPr/>
              <p:nvPr/>
            </p:nvSpPr>
            <p:spPr>
              <a:xfrm>
                <a:off x="1246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Cube 190"/>
              <p:cNvSpPr/>
              <p:nvPr/>
            </p:nvSpPr>
            <p:spPr>
              <a:xfrm>
                <a:off x="1295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Cube 191"/>
              <p:cNvSpPr/>
              <p:nvPr/>
            </p:nvSpPr>
            <p:spPr>
              <a:xfrm>
                <a:off x="13789" y="5580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Text Box 192"/>
              <p:cNvSpPr txBox="1"/>
              <p:nvPr/>
            </p:nvSpPr>
            <p:spPr>
              <a:xfrm>
                <a:off x="1325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" name="Text Box 193"/>
            <p:cNvSpPr txBox="1"/>
            <p:nvPr/>
          </p:nvSpPr>
          <p:spPr>
            <a:xfrm>
              <a:off x="7518400" y="3577590"/>
              <a:ext cx="1108710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eatures</a:t>
              </a:r>
              <a:endPara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8787130" y="1368387"/>
              <a:ext cx="831850" cy="899160"/>
              <a:chOff x="14333" y="4940"/>
              <a:chExt cx="1310" cy="1416"/>
            </a:xfrm>
          </p:grpSpPr>
          <p:sp>
            <p:nvSpPr>
              <p:cNvPr id="196" name="Right Arrow 195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197"/>
              <p:cNvSpPr txBox="1"/>
              <p:nvPr/>
            </p:nvSpPr>
            <p:spPr>
              <a:xfrm>
                <a:off x="14333" y="4940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Right Arrow 198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199"/>
              <p:cNvSpPr txBox="1"/>
              <p:nvPr/>
            </p:nvSpPr>
            <p:spPr>
              <a:xfrm>
                <a:off x="14592" y="5806"/>
                <a:ext cx="1051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8776970" y="2964815"/>
              <a:ext cx="824230" cy="890905"/>
              <a:chOff x="14320" y="4953"/>
              <a:chExt cx="1298" cy="1403"/>
            </a:xfrm>
          </p:grpSpPr>
          <p:sp>
            <p:nvSpPr>
              <p:cNvPr id="205" name="Right Arrow 204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205"/>
              <p:cNvSpPr txBox="1"/>
              <p:nvPr/>
            </p:nvSpPr>
            <p:spPr>
              <a:xfrm>
                <a:off x="14320" y="4953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ight Arrow 206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Text Box 207"/>
              <p:cNvSpPr txBox="1"/>
              <p:nvPr/>
            </p:nvSpPr>
            <p:spPr>
              <a:xfrm>
                <a:off x="14566" y="5806"/>
                <a:ext cx="1052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8787765" y="4463454"/>
              <a:ext cx="800735" cy="882650"/>
              <a:chOff x="14333" y="4966"/>
              <a:chExt cx="1261" cy="1390"/>
            </a:xfrm>
          </p:grpSpPr>
          <p:sp>
            <p:nvSpPr>
              <p:cNvPr id="210" name="Right Arrow 209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 Box 210"/>
              <p:cNvSpPr txBox="1"/>
              <p:nvPr/>
            </p:nvSpPr>
            <p:spPr>
              <a:xfrm>
                <a:off x="14333" y="4966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ight Arrow 211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Text Box 212"/>
              <p:cNvSpPr txBox="1"/>
              <p:nvPr/>
            </p:nvSpPr>
            <p:spPr>
              <a:xfrm>
                <a:off x="14540" y="5806"/>
                <a:ext cx="1054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4" name="Text Box 213"/>
            <p:cNvSpPr txBox="1"/>
            <p:nvPr/>
          </p:nvSpPr>
          <p:spPr>
            <a:xfrm>
              <a:off x="2929337" y="2404944"/>
              <a:ext cx="12725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 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9784080" y="1068547"/>
              <a:ext cx="1362710" cy="1221105"/>
              <a:chOff x="15903" y="4569"/>
              <a:chExt cx="2146" cy="1923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5400000">
                <a:off x="17469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6" name="Straight Arrow Connector 225"/>
              <p:cNvCxnSpPr/>
              <p:nvPr/>
            </p:nvCxnSpPr>
            <p:spPr>
              <a:xfrm flipV="1">
                <a:off x="16373" y="4569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 flipV="1">
                <a:off x="16976" y="5329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 flipH="1" flipV="1">
                <a:off x="16130" y="5558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V="1">
                <a:off x="17738" y="5853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rot="5400000" flipV="1">
                <a:off x="17890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9792970" y="4436151"/>
              <a:ext cx="1618615" cy="921385"/>
              <a:chOff x="15903" y="4914"/>
              <a:chExt cx="2549" cy="1451"/>
            </a:xfrm>
          </p:grpSpPr>
          <p:sp>
            <p:nvSpPr>
              <p:cNvPr id="236" name="Rectangle 235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16853" y="515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20160000">
                <a:off x="16002" y="5565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7616" y="5848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5400000">
                <a:off x="17877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16976" y="4944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 flipH="1" flipV="1">
                <a:off x="15962" y="5383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V="1">
                <a:off x="17738" y="5657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/>
              <p:cNvCxnSpPr/>
              <p:nvPr/>
            </p:nvCxnSpPr>
            <p:spPr>
              <a:xfrm rot="5400000" flipV="1">
                <a:off x="18298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/>
            <p:cNvGrpSpPr/>
            <p:nvPr/>
          </p:nvGrpSpPr>
          <p:grpSpPr>
            <a:xfrm>
              <a:off x="9784080" y="2520315"/>
              <a:ext cx="1614170" cy="1409700"/>
              <a:chOff x="15886" y="4272"/>
              <a:chExt cx="2542" cy="2220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15886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>
                <a:off x="17853" y="506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8" name="Straight Arrow Connector 257"/>
              <p:cNvCxnSpPr/>
              <p:nvPr/>
            </p:nvCxnSpPr>
            <p:spPr>
              <a:xfrm rot="5400000" flipV="1">
                <a:off x="18274" y="5132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 rot="20160000">
                <a:off x="16039" y="5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851" y="515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16974" y="4946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77"/>
              <p:cNvSpPr/>
              <p:nvPr/>
            </p:nvSpPr>
            <p:spPr>
              <a:xfrm>
                <a:off x="17613" y="58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V="1">
                <a:off x="17744" y="5648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16251" y="4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V="1">
                <a:off x="16373" y="4272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 flipH="1" flipV="1">
              <a:off x="9846945" y="3157220"/>
              <a:ext cx="76200" cy="18732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 rot="5400000">
              <a:off x="10845165" y="3027045"/>
              <a:ext cx="155575" cy="284480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Text Box 94"/>
            <p:cNvSpPr txBox="1"/>
            <p:nvPr/>
          </p:nvSpPr>
          <p:spPr>
            <a:xfrm>
              <a:off x="10142220" y="3891915"/>
              <a:ext cx="767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 Box 95"/>
            <p:cNvSpPr txBox="1"/>
            <p:nvPr/>
          </p:nvSpPr>
          <p:spPr>
            <a:xfrm>
              <a:off x="10064588" y="5392975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 Box 96"/>
            <p:cNvSpPr txBox="1"/>
            <p:nvPr/>
          </p:nvSpPr>
          <p:spPr>
            <a:xfrm>
              <a:off x="9895840" y="2175987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877660" y="3355975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5816600" y="25533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6200000" flipV="1">
              <a:off x="5816600" y="40138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6628587" y="2979381"/>
              <a:ext cx="11087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60365" y="2989580"/>
              <a:ext cx="1200150" cy="769620"/>
            </a:xfrm>
            <a:prstGeom prst="rect">
              <a:avLst/>
            </a:prstGeom>
            <a:noFill/>
            <a:ln w="28575">
              <a:solidFill>
                <a:srgbClr val="E15B27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Cube 19"/>
            <p:cNvSpPr/>
            <p:nvPr/>
          </p:nvSpPr>
          <p:spPr>
            <a:xfrm>
              <a:off x="553910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79818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6369685" y="307213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6036945" y="2971165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5539105" y="34359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5798185" y="343408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6369685" y="342582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036945" y="3324860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Up-Down Arrow 28"/>
            <p:cNvSpPr/>
            <p:nvPr/>
          </p:nvSpPr>
          <p:spPr>
            <a:xfrm>
              <a:off x="5584825" y="324485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583438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Up-Down Arrow 35"/>
            <p:cNvSpPr/>
            <p:nvPr/>
          </p:nvSpPr>
          <p:spPr>
            <a:xfrm>
              <a:off x="642493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6943725" y="2577465"/>
              <a:ext cx="1757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Temporal Module</a:t>
              </a:r>
              <a:endPara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9517535" y="4959267"/>
              <a:ext cx="672465" cy="719455"/>
              <a:chOff x="15438" y="5518"/>
              <a:chExt cx="1059" cy="113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5763" y="5518"/>
                <a:ext cx="734" cy="734"/>
                <a:chOff x="15763" y="5518"/>
                <a:chExt cx="734" cy="734"/>
              </a:xfrm>
            </p:grpSpPr>
            <p:cxnSp>
              <p:nvCxnSpPr>
                <p:cNvPr id="108" name="Straight Arrow Connector 107"/>
                <p:cNvCxnSpPr/>
                <p:nvPr/>
              </p:nvCxnSpPr>
              <p:spPr>
                <a:xfrm>
                  <a:off x="15763" y="6248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rot="16200000">
                  <a:off x="15399" y="5885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 Box 109"/>
              <p:cNvSpPr txBox="1"/>
              <p:nvPr/>
            </p:nvSpPr>
            <p:spPr>
              <a:xfrm>
                <a:off x="15871" y="6130"/>
                <a:ext cx="448" cy="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Text Box 110"/>
              <p:cNvSpPr txBox="1"/>
              <p:nvPr/>
            </p:nvSpPr>
            <p:spPr>
              <a:xfrm>
                <a:off x="15438" y="5712"/>
                <a:ext cx="43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6" name="Cube 115"/>
            <p:cNvSpPr/>
            <p:nvPr/>
          </p:nvSpPr>
          <p:spPr>
            <a:xfrm>
              <a:off x="3150835" y="4447063"/>
              <a:ext cx="764540" cy="53467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66410" y="4398168"/>
              <a:ext cx="961390" cy="1074420"/>
              <a:chOff x="1774" y="2129"/>
              <a:chExt cx="1514" cy="1692"/>
            </a:xfrm>
          </p:grpSpPr>
          <p:pic>
            <p:nvPicPr>
              <p:cNvPr id="34" name="Picture 33" descr="000050"/>
              <p:cNvPicPr>
                <a:picLocks noChangeAspect="1"/>
              </p:cNvPicPr>
              <p:nvPr/>
            </p:nvPicPr>
            <p:blipFill>
              <a:blip r:embed="rId1" cstate="hqprint">
                <a:lum contrast="24000"/>
              </a:blip>
              <a:srcRect/>
              <a:stretch>
                <a:fillRect/>
              </a:stretch>
            </p:blipFill>
            <p:spPr>
              <a:xfrm>
                <a:off x="1774" y="3187"/>
                <a:ext cx="1515" cy="635"/>
              </a:xfrm>
              <a:prstGeom prst="rect">
                <a:avLst/>
              </a:prstGeom>
            </p:spPr>
          </p:pic>
          <p:pic>
            <p:nvPicPr>
              <p:cNvPr id="38" name="Picture 37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0000" contrast="72000"/>
              </a:blip>
              <a:srcRect/>
              <a:stretch>
                <a:fillRect/>
              </a:stretch>
            </p:blipFill>
            <p:spPr>
              <a:xfrm>
                <a:off x="2055" y="2129"/>
                <a:ext cx="922" cy="95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0" name="Text Box 39"/>
            <p:cNvSpPr txBox="1"/>
            <p:nvPr/>
          </p:nvSpPr>
          <p:spPr>
            <a:xfrm>
              <a:off x="3219532" y="1483045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3183220" y="4640738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3219532" y="1967550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3150835" y="5105558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453355" y="3112770"/>
              <a:ext cx="1318895" cy="619760"/>
            </a:xfrm>
            <a:prstGeom prst="cub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4905" y="1198565"/>
              <a:ext cx="1491615" cy="1535944"/>
              <a:chOff x="502250" y="1198565"/>
              <a:chExt cx="1491615" cy="153594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26710" y="1198565"/>
                <a:ext cx="1285240" cy="1173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01" name="Picture 400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0000" contrast="72000"/>
              </a:blip>
              <a:srcRect/>
              <a:stretch>
                <a:fillRect/>
              </a:stretch>
            </p:blipFill>
            <p:spPr>
              <a:xfrm>
                <a:off x="976595" y="1250000"/>
                <a:ext cx="585470" cy="6038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5" name="Picture 404" descr="000045"/>
              <p:cNvPicPr>
                <a:picLocks noChangeAspect="1"/>
              </p:cNvPicPr>
              <p:nvPr/>
            </p:nvPicPr>
            <p:blipFill>
              <a:blip r:embed="rId3" cstate="hqprint">
                <a:lum contrast="24000"/>
              </a:blip>
              <a:srcRect/>
              <a:stretch>
                <a:fillRect/>
              </a:stretch>
            </p:blipFill>
            <p:spPr>
              <a:xfrm>
                <a:off x="798160" y="1921830"/>
                <a:ext cx="974090" cy="403225"/>
              </a:xfrm>
              <a:prstGeom prst="rect">
                <a:avLst/>
              </a:prstGeom>
            </p:spPr>
          </p:pic>
          <p:sp>
            <p:nvSpPr>
              <p:cNvPr id="14" name="Text Box 13"/>
              <p:cNvSpPr txBox="1"/>
              <p:nvPr/>
            </p:nvSpPr>
            <p:spPr>
              <a:xfrm>
                <a:off x="502250" y="2397324"/>
                <a:ext cx="1491615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Keyframe: T = t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Text Box 16"/>
            <p:cNvSpPr txBox="1"/>
            <p:nvPr/>
          </p:nvSpPr>
          <p:spPr>
            <a:xfrm>
              <a:off x="339690" y="5541168"/>
              <a:ext cx="189103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Keyframe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T =  t + τ 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453355" y="3331210"/>
              <a:ext cx="127000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RPN</a:t>
              </a:r>
              <a:endParaRPr lang="en-US" alt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4447540" y="2340490"/>
            <a:ext cx="510350" cy="2245162"/>
            <a:chOff x="4447540" y="2340490"/>
            <a:chExt cx="510350" cy="2245162"/>
          </a:xfrm>
        </p:grpSpPr>
        <p:sp>
          <p:nvSpPr>
            <p:cNvPr id="181" name="Bent-Up Arrow 46"/>
            <p:cNvSpPr/>
            <p:nvPr/>
          </p:nvSpPr>
          <p:spPr>
            <a:xfrm>
              <a:off x="4447540" y="2340490"/>
              <a:ext cx="509905" cy="1167765"/>
            </a:xfrm>
            <a:prstGeom prst="bentUpArrow">
              <a:avLst>
                <a:gd name="adj1" fmla="val 18555"/>
                <a:gd name="adj2" fmla="val 25000"/>
                <a:gd name="adj3" fmla="val 2500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Bent-Up Arrow 46"/>
            <p:cNvSpPr/>
            <p:nvPr/>
          </p:nvSpPr>
          <p:spPr>
            <a:xfrm flipV="1">
              <a:off x="4447985" y="3417887"/>
              <a:ext cx="509905" cy="1167765"/>
            </a:xfrm>
            <a:prstGeom prst="bentUpArrow">
              <a:avLst>
                <a:gd name="adj1" fmla="val 18555"/>
                <a:gd name="adj2" fmla="val 25000"/>
                <a:gd name="adj3" fmla="val 2500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39690" y="1068547"/>
            <a:ext cx="11121425" cy="4814251"/>
            <a:chOff x="339690" y="1068547"/>
            <a:chExt cx="11121425" cy="4814251"/>
          </a:xfrm>
        </p:grpSpPr>
        <p:grpSp>
          <p:nvGrpSpPr>
            <p:cNvPr id="3" name="Group 2"/>
            <p:cNvGrpSpPr/>
            <p:nvPr/>
          </p:nvGrpSpPr>
          <p:grpSpPr>
            <a:xfrm>
              <a:off x="5348605" y="1784350"/>
              <a:ext cx="6112510" cy="3110230"/>
              <a:chOff x="9078" y="2853"/>
              <a:chExt cx="8934" cy="489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1093" y="3966"/>
                <a:ext cx="6919" cy="287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9078" y="2853"/>
                <a:ext cx="2114" cy="48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536155" y="3196590"/>
              <a:ext cx="2021840" cy="810260"/>
              <a:chOff x="13007" y="2512"/>
              <a:chExt cx="3184" cy="1276"/>
            </a:xfrm>
          </p:grpSpPr>
          <p:sp>
            <p:nvSpPr>
              <p:cNvPr id="52" name="Cube 51"/>
              <p:cNvSpPr/>
              <p:nvPr/>
            </p:nvSpPr>
            <p:spPr>
              <a:xfrm>
                <a:off x="13012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3444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Cube 53"/>
              <p:cNvSpPr/>
              <p:nvPr/>
            </p:nvSpPr>
            <p:spPr>
              <a:xfrm>
                <a:off x="13888" y="269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15364" y="2681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14908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14314" y="2512"/>
                <a:ext cx="528" cy="5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13007" y="3236"/>
                <a:ext cx="3184" cy="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K 3D Proposals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596865" y="4344828"/>
              <a:ext cx="1285240" cy="1173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ight Arrow 80"/>
            <p:cNvSpPr/>
            <p:nvPr/>
          </p:nvSpPr>
          <p:spPr>
            <a:xfrm>
              <a:off x="4484216" y="1693865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868770" y="1701165"/>
              <a:ext cx="1071245" cy="3787775"/>
              <a:chOff x="4252" y="5886"/>
              <a:chExt cx="1687" cy="5965"/>
            </a:xfrm>
          </p:grpSpPr>
          <p:sp>
            <p:nvSpPr>
              <p:cNvPr id="79" name="Right Arrow 78"/>
              <p:cNvSpPr/>
              <p:nvPr/>
            </p:nvSpPr>
            <p:spPr>
              <a:xfrm>
                <a:off x="4638" y="5886"/>
                <a:ext cx="890" cy="289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 Box 82"/>
              <p:cNvSpPr txBox="1"/>
              <p:nvPr/>
            </p:nvSpPr>
            <p:spPr>
              <a:xfrm>
                <a:off x="4377" y="6080"/>
                <a:ext cx="1556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 Box 82"/>
              <p:cNvSpPr txBox="1"/>
              <p:nvPr/>
            </p:nvSpPr>
            <p:spPr>
              <a:xfrm>
                <a:off x="4252" y="10916"/>
                <a:ext cx="1687" cy="9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Text Box 83"/>
            <p:cNvSpPr txBox="1"/>
            <p:nvPr/>
          </p:nvSpPr>
          <p:spPr>
            <a:xfrm>
              <a:off x="4188025" y="1853250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2931242" y="1198565"/>
              <a:ext cx="1285240" cy="1173480"/>
              <a:chOff x="6093" y="5335"/>
              <a:chExt cx="2024" cy="184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Cube 86"/>
              <p:cNvSpPr/>
              <p:nvPr/>
            </p:nvSpPr>
            <p:spPr>
              <a:xfrm>
                <a:off x="6378" y="6442"/>
                <a:ext cx="1454" cy="586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6490" y="5471"/>
                <a:ext cx="1204" cy="842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100"/>
            <p:cNvSpPr/>
            <p:nvPr/>
          </p:nvSpPr>
          <p:spPr>
            <a:xfrm>
              <a:off x="4443576" y="4840128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Text Box 101"/>
            <p:cNvSpPr txBox="1"/>
            <p:nvPr/>
          </p:nvSpPr>
          <p:spPr>
            <a:xfrm>
              <a:off x="4216482" y="5039994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890485" y="4344828"/>
              <a:ext cx="1285240" cy="1173480"/>
              <a:chOff x="6093" y="5335"/>
              <a:chExt cx="2024" cy="1848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331" y="6457"/>
                <a:ext cx="1454" cy="560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7" name="Text Box 106"/>
            <p:cNvSpPr txBox="1"/>
            <p:nvPr/>
          </p:nvSpPr>
          <p:spPr>
            <a:xfrm>
              <a:off x="2928585" y="5545613"/>
              <a:ext cx="128905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 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ight Arrow 114"/>
            <p:cNvSpPr/>
            <p:nvPr/>
          </p:nvSpPr>
          <p:spPr>
            <a:xfrm>
              <a:off x="2113880" y="4793772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5539105" y="1292068"/>
              <a:ext cx="1073150" cy="860425"/>
              <a:chOff x="9296" y="5327"/>
              <a:chExt cx="1690" cy="13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24" name="Cube 123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5" name="Cube 124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6" name="Cube 125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Text Box 126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31" name="Cube 130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Cube 131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Cube 132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Text Box 133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5511800" y="4411821"/>
              <a:ext cx="1073150" cy="860425"/>
              <a:chOff x="9296" y="5327"/>
              <a:chExt cx="1690" cy="1355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38" name="Cube 137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9" name="Cube 138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Cube 139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1" name="Text Box 140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43" name="Cube 142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" name="Cube 143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Cube 144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6" name="Text Box 145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4" name="Group 153"/>
            <p:cNvGrpSpPr/>
            <p:nvPr/>
          </p:nvGrpSpPr>
          <p:grpSpPr>
            <a:xfrm>
              <a:off x="6783070" y="1688427"/>
              <a:ext cx="812800" cy="494030"/>
              <a:chOff x="11158" y="5791"/>
              <a:chExt cx="1280" cy="778"/>
            </a:xfrm>
          </p:grpSpPr>
          <p:sp>
            <p:nvSpPr>
              <p:cNvPr id="152" name="Right Arrow 151"/>
              <p:cNvSpPr/>
              <p:nvPr/>
            </p:nvSpPr>
            <p:spPr>
              <a:xfrm>
                <a:off x="11270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152"/>
              <p:cNvSpPr txBox="1"/>
              <p:nvPr/>
            </p:nvSpPr>
            <p:spPr>
              <a:xfrm>
                <a:off x="11158" y="6001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7539990" y="1483957"/>
              <a:ext cx="1066800" cy="368300"/>
              <a:chOff x="12343" y="5421"/>
              <a:chExt cx="1680" cy="580"/>
            </a:xfrm>
          </p:grpSpPr>
          <p:sp>
            <p:nvSpPr>
              <p:cNvPr id="155" name="Cube 154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Cube 155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Cube 156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157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722110" y="4738013"/>
              <a:ext cx="812800" cy="485775"/>
              <a:chOff x="11064" y="5791"/>
              <a:chExt cx="1280" cy="765"/>
            </a:xfrm>
          </p:grpSpPr>
          <p:sp>
            <p:nvSpPr>
              <p:cNvPr id="170" name="Right Arrow 169"/>
              <p:cNvSpPr/>
              <p:nvPr/>
            </p:nvSpPr>
            <p:spPr>
              <a:xfrm>
                <a:off x="11255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170"/>
              <p:cNvSpPr txBox="1"/>
              <p:nvPr/>
            </p:nvSpPr>
            <p:spPr>
              <a:xfrm>
                <a:off x="11064" y="5988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7550785" y="4575849"/>
              <a:ext cx="1066800" cy="368300"/>
              <a:chOff x="12343" y="5421"/>
              <a:chExt cx="1680" cy="580"/>
            </a:xfrm>
          </p:grpSpPr>
          <p:sp>
            <p:nvSpPr>
              <p:cNvPr id="173" name="Cube 172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Cube 173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Cube 174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 Box 175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7" name="Text Box 176"/>
            <p:cNvSpPr txBox="1"/>
            <p:nvPr/>
          </p:nvSpPr>
          <p:spPr>
            <a:xfrm>
              <a:off x="7421245" y="1901787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eatures</a:t>
              </a:r>
              <a:endPara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Text Box 177"/>
            <p:cNvSpPr txBox="1"/>
            <p:nvPr/>
          </p:nvSpPr>
          <p:spPr>
            <a:xfrm>
              <a:off x="7474585" y="5005109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 flipH="1">
              <a:off x="6094730" y="2291080"/>
              <a:ext cx="5080" cy="56896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V="1">
              <a:off x="6099810" y="3822065"/>
              <a:ext cx="0" cy="51308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ight Arrow 186"/>
            <p:cNvSpPr/>
            <p:nvPr/>
          </p:nvSpPr>
          <p:spPr>
            <a:xfrm>
              <a:off x="6845263" y="3280352"/>
              <a:ext cx="56520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7651753" y="3133032"/>
              <a:ext cx="1078230" cy="368300"/>
              <a:chOff x="12463" y="5421"/>
              <a:chExt cx="1698" cy="580"/>
            </a:xfrm>
          </p:grpSpPr>
          <p:sp>
            <p:nvSpPr>
              <p:cNvPr id="190" name="Cube 189"/>
              <p:cNvSpPr/>
              <p:nvPr/>
            </p:nvSpPr>
            <p:spPr>
              <a:xfrm>
                <a:off x="1246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Cube 190"/>
              <p:cNvSpPr/>
              <p:nvPr/>
            </p:nvSpPr>
            <p:spPr>
              <a:xfrm>
                <a:off x="1295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Cube 191"/>
              <p:cNvSpPr/>
              <p:nvPr/>
            </p:nvSpPr>
            <p:spPr>
              <a:xfrm>
                <a:off x="13789" y="5580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Text Box 192"/>
              <p:cNvSpPr txBox="1"/>
              <p:nvPr/>
            </p:nvSpPr>
            <p:spPr>
              <a:xfrm>
                <a:off x="1325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" name="Text Box 193"/>
            <p:cNvSpPr txBox="1"/>
            <p:nvPr/>
          </p:nvSpPr>
          <p:spPr>
            <a:xfrm>
              <a:off x="7518400" y="3577590"/>
              <a:ext cx="1108710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eatures</a:t>
              </a:r>
              <a:endPara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8787130" y="1368387"/>
              <a:ext cx="831850" cy="899160"/>
              <a:chOff x="14333" y="4940"/>
              <a:chExt cx="1310" cy="1416"/>
            </a:xfrm>
          </p:grpSpPr>
          <p:sp>
            <p:nvSpPr>
              <p:cNvPr id="196" name="Right Arrow 195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197"/>
              <p:cNvSpPr txBox="1"/>
              <p:nvPr/>
            </p:nvSpPr>
            <p:spPr>
              <a:xfrm>
                <a:off x="14333" y="4940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Right Arrow 198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199"/>
              <p:cNvSpPr txBox="1"/>
              <p:nvPr/>
            </p:nvSpPr>
            <p:spPr>
              <a:xfrm>
                <a:off x="14592" y="5806"/>
                <a:ext cx="1051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8776970" y="2964815"/>
              <a:ext cx="824230" cy="890905"/>
              <a:chOff x="14320" y="4953"/>
              <a:chExt cx="1298" cy="1403"/>
            </a:xfrm>
          </p:grpSpPr>
          <p:sp>
            <p:nvSpPr>
              <p:cNvPr id="205" name="Right Arrow 204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205"/>
              <p:cNvSpPr txBox="1"/>
              <p:nvPr/>
            </p:nvSpPr>
            <p:spPr>
              <a:xfrm>
                <a:off x="14320" y="4953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ight Arrow 206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Text Box 207"/>
              <p:cNvSpPr txBox="1"/>
              <p:nvPr/>
            </p:nvSpPr>
            <p:spPr>
              <a:xfrm>
                <a:off x="14566" y="5806"/>
                <a:ext cx="1052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8787765" y="4463454"/>
              <a:ext cx="800735" cy="882650"/>
              <a:chOff x="14333" y="4966"/>
              <a:chExt cx="1261" cy="1390"/>
            </a:xfrm>
          </p:grpSpPr>
          <p:sp>
            <p:nvSpPr>
              <p:cNvPr id="210" name="Right Arrow 209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 Box 210"/>
              <p:cNvSpPr txBox="1"/>
              <p:nvPr/>
            </p:nvSpPr>
            <p:spPr>
              <a:xfrm>
                <a:off x="14333" y="4966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ight Arrow 211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Text Box 212"/>
              <p:cNvSpPr txBox="1"/>
              <p:nvPr/>
            </p:nvSpPr>
            <p:spPr>
              <a:xfrm>
                <a:off x="14540" y="5806"/>
                <a:ext cx="1054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4" name="Text Box 213"/>
            <p:cNvSpPr txBox="1"/>
            <p:nvPr/>
          </p:nvSpPr>
          <p:spPr>
            <a:xfrm>
              <a:off x="2929337" y="2404944"/>
              <a:ext cx="12725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 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9784080" y="1068547"/>
              <a:ext cx="1362710" cy="1221105"/>
              <a:chOff x="15903" y="4569"/>
              <a:chExt cx="2146" cy="1923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5400000">
                <a:off x="17469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6" name="Straight Arrow Connector 225"/>
              <p:cNvCxnSpPr/>
              <p:nvPr/>
            </p:nvCxnSpPr>
            <p:spPr>
              <a:xfrm flipV="1">
                <a:off x="16373" y="4569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 flipV="1">
                <a:off x="16976" y="5329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 flipH="1" flipV="1">
                <a:off x="16130" y="5558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V="1">
                <a:off x="17738" y="5853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rot="5400000" flipV="1">
                <a:off x="17890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9792970" y="4436151"/>
              <a:ext cx="1618615" cy="921385"/>
              <a:chOff x="15903" y="4914"/>
              <a:chExt cx="2549" cy="1451"/>
            </a:xfrm>
          </p:grpSpPr>
          <p:sp>
            <p:nvSpPr>
              <p:cNvPr id="236" name="Rectangle 235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16853" y="515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20160000">
                <a:off x="16002" y="5565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7616" y="5848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5400000">
                <a:off x="17877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16976" y="4944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 flipH="1" flipV="1">
                <a:off x="15962" y="5383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V="1">
                <a:off x="17738" y="5657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/>
              <p:cNvCxnSpPr/>
              <p:nvPr/>
            </p:nvCxnSpPr>
            <p:spPr>
              <a:xfrm rot="5400000" flipV="1">
                <a:off x="18298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/>
            <p:cNvGrpSpPr/>
            <p:nvPr/>
          </p:nvGrpSpPr>
          <p:grpSpPr>
            <a:xfrm>
              <a:off x="9784080" y="2520315"/>
              <a:ext cx="1614170" cy="1409700"/>
              <a:chOff x="15886" y="4272"/>
              <a:chExt cx="2542" cy="2220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15886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>
                <a:off x="17853" y="506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8" name="Straight Arrow Connector 257"/>
              <p:cNvCxnSpPr/>
              <p:nvPr/>
            </p:nvCxnSpPr>
            <p:spPr>
              <a:xfrm rot="5400000" flipV="1">
                <a:off x="18274" y="5132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 rot="20160000">
                <a:off x="16039" y="5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851" y="515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16974" y="4946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77"/>
              <p:cNvSpPr/>
              <p:nvPr/>
            </p:nvSpPr>
            <p:spPr>
              <a:xfrm>
                <a:off x="17613" y="58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V="1">
                <a:off x="17744" y="5648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16251" y="4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V="1">
                <a:off x="16373" y="4272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 flipH="1" flipV="1">
              <a:off x="9846945" y="3157220"/>
              <a:ext cx="76200" cy="18732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 rot="5400000">
              <a:off x="10845165" y="3027045"/>
              <a:ext cx="155575" cy="284480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Text Box 94"/>
            <p:cNvSpPr txBox="1"/>
            <p:nvPr/>
          </p:nvSpPr>
          <p:spPr>
            <a:xfrm>
              <a:off x="10142220" y="3891915"/>
              <a:ext cx="767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 Box 95"/>
            <p:cNvSpPr txBox="1"/>
            <p:nvPr/>
          </p:nvSpPr>
          <p:spPr>
            <a:xfrm>
              <a:off x="10064588" y="5392975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 Box 96"/>
            <p:cNvSpPr txBox="1"/>
            <p:nvPr/>
          </p:nvSpPr>
          <p:spPr>
            <a:xfrm>
              <a:off x="9895840" y="2175987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877660" y="3355975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5816600" y="25533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6200000" flipV="1">
              <a:off x="5816600" y="40138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6628587" y="2979381"/>
              <a:ext cx="11087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60365" y="2989580"/>
              <a:ext cx="1200150" cy="769620"/>
            </a:xfrm>
            <a:prstGeom prst="rect">
              <a:avLst/>
            </a:prstGeom>
            <a:noFill/>
            <a:ln w="28575">
              <a:solidFill>
                <a:srgbClr val="E15B27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Cube 19"/>
            <p:cNvSpPr/>
            <p:nvPr/>
          </p:nvSpPr>
          <p:spPr>
            <a:xfrm>
              <a:off x="553910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79818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6369685" y="307213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6036945" y="2971165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5539105" y="34359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5798185" y="343408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6369685" y="342582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036945" y="3324860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Up-Down Arrow 28"/>
            <p:cNvSpPr/>
            <p:nvPr/>
          </p:nvSpPr>
          <p:spPr>
            <a:xfrm>
              <a:off x="5584825" y="324485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583438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Up-Down Arrow 35"/>
            <p:cNvSpPr/>
            <p:nvPr/>
          </p:nvSpPr>
          <p:spPr>
            <a:xfrm>
              <a:off x="642493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6943725" y="2577465"/>
              <a:ext cx="1757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Temporal Module</a:t>
              </a:r>
              <a:endPara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9517535" y="4959267"/>
              <a:ext cx="672465" cy="719455"/>
              <a:chOff x="15438" y="5518"/>
              <a:chExt cx="1059" cy="113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5763" y="5518"/>
                <a:ext cx="734" cy="734"/>
                <a:chOff x="15763" y="5518"/>
                <a:chExt cx="734" cy="734"/>
              </a:xfrm>
            </p:grpSpPr>
            <p:cxnSp>
              <p:nvCxnSpPr>
                <p:cNvPr id="108" name="Straight Arrow Connector 107"/>
                <p:cNvCxnSpPr/>
                <p:nvPr/>
              </p:nvCxnSpPr>
              <p:spPr>
                <a:xfrm>
                  <a:off x="15763" y="6248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rot="16200000">
                  <a:off x="15399" y="5885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 Box 109"/>
              <p:cNvSpPr txBox="1"/>
              <p:nvPr/>
            </p:nvSpPr>
            <p:spPr>
              <a:xfrm>
                <a:off x="15871" y="6130"/>
                <a:ext cx="448" cy="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Text Box 110"/>
              <p:cNvSpPr txBox="1"/>
              <p:nvPr/>
            </p:nvSpPr>
            <p:spPr>
              <a:xfrm>
                <a:off x="15438" y="5712"/>
                <a:ext cx="43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6" name="Cube 115"/>
            <p:cNvSpPr/>
            <p:nvPr/>
          </p:nvSpPr>
          <p:spPr>
            <a:xfrm>
              <a:off x="3150835" y="4447063"/>
              <a:ext cx="764540" cy="53467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66410" y="4398168"/>
              <a:ext cx="961390" cy="1074420"/>
              <a:chOff x="1774" y="2129"/>
              <a:chExt cx="1514" cy="1692"/>
            </a:xfrm>
          </p:grpSpPr>
          <p:pic>
            <p:nvPicPr>
              <p:cNvPr id="34" name="Picture 33" descr="000050"/>
              <p:cNvPicPr>
                <a:picLocks noChangeAspect="1"/>
              </p:cNvPicPr>
              <p:nvPr/>
            </p:nvPicPr>
            <p:blipFill>
              <a:blip r:embed="rId1" cstate="hqprint">
                <a:lum contrast="18000"/>
              </a:blip>
              <a:srcRect/>
              <a:stretch>
                <a:fillRect/>
              </a:stretch>
            </p:blipFill>
            <p:spPr>
              <a:xfrm>
                <a:off x="1774" y="3187"/>
                <a:ext cx="1515" cy="635"/>
              </a:xfrm>
              <a:prstGeom prst="rect">
                <a:avLst/>
              </a:prstGeom>
            </p:spPr>
          </p:pic>
          <p:pic>
            <p:nvPicPr>
              <p:cNvPr id="38" name="Picture 37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0000" contrast="72000"/>
              </a:blip>
              <a:srcRect/>
              <a:stretch>
                <a:fillRect/>
              </a:stretch>
            </p:blipFill>
            <p:spPr>
              <a:xfrm>
                <a:off x="2055" y="2129"/>
                <a:ext cx="922" cy="95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0" name="Text Box 39"/>
            <p:cNvSpPr txBox="1"/>
            <p:nvPr/>
          </p:nvSpPr>
          <p:spPr>
            <a:xfrm>
              <a:off x="3219532" y="1483045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3183220" y="4640738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3219532" y="1967550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3150835" y="5105558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453355" y="3112770"/>
              <a:ext cx="1318895" cy="619760"/>
            </a:xfrm>
            <a:prstGeom prst="cub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4905" y="1198565"/>
              <a:ext cx="1491615" cy="1535944"/>
              <a:chOff x="502250" y="1198565"/>
              <a:chExt cx="1491615" cy="153594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26710" y="1198565"/>
                <a:ext cx="1285240" cy="1173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01" name="Picture 400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0000" contrast="72000"/>
              </a:blip>
              <a:srcRect/>
              <a:stretch>
                <a:fillRect/>
              </a:stretch>
            </p:blipFill>
            <p:spPr>
              <a:xfrm>
                <a:off x="976595" y="1250000"/>
                <a:ext cx="585470" cy="6038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5" name="Picture 404" descr="000045"/>
              <p:cNvPicPr>
                <a:picLocks noChangeAspect="1"/>
              </p:cNvPicPr>
              <p:nvPr/>
            </p:nvPicPr>
            <p:blipFill>
              <a:blip r:embed="rId3" cstate="hqprint">
                <a:lum contrast="30000"/>
              </a:blip>
              <a:srcRect/>
              <a:stretch>
                <a:fillRect/>
              </a:stretch>
            </p:blipFill>
            <p:spPr>
              <a:xfrm>
                <a:off x="798160" y="1921830"/>
                <a:ext cx="974090" cy="403225"/>
              </a:xfrm>
              <a:prstGeom prst="rect">
                <a:avLst/>
              </a:prstGeom>
            </p:spPr>
          </p:pic>
          <p:sp>
            <p:nvSpPr>
              <p:cNvPr id="14" name="Text Box 13"/>
              <p:cNvSpPr txBox="1"/>
              <p:nvPr/>
            </p:nvSpPr>
            <p:spPr>
              <a:xfrm>
                <a:off x="502250" y="2397324"/>
                <a:ext cx="1491615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Keyframe: T = t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Text Box 16"/>
            <p:cNvSpPr txBox="1"/>
            <p:nvPr/>
          </p:nvSpPr>
          <p:spPr>
            <a:xfrm>
              <a:off x="339690" y="5541168"/>
              <a:ext cx="189103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Keyframe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T =  t + τ 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453355" y="3331210"/>
              <a:ext cx="127000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RPN</a:t>
              </a:r>
              <a:endParaRPr lang="en-US" alt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4447540" y="2340490"/>
            <a:ext cx="510350" cy="2245162"/>
            <a:chOff x="4447540" y="2340490"/>
            <a:chExt cx="510350" cy="2245162"/>
          </a:xfrm>
        </p:grpSpPr>
        <p:sp>
          <p:nvSpPr>
            <p:cNvPr id="181" name="Bent-Up Arrow 46"/>
            <p:cNvSpPr/>
            <p:nvPr/>
          </p:nvSpPr>
          <p:spPr>
            <a:xfrm>
              <a:off x="4447540" y="2340490"/>
              <a:ext cx="509905" cy="1167765"/>
            </a:xfrm>
            <a:prstGeom prst="bentUpArrow">
              <a:avLst>
                <a:gd name="adj1" fmla="val 18555"/>
                <a:gd name="adj2" fmla="val 25000"/>
                <a:gd name="adj3" fmla="val 2500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Bent-Up Arrow 46"/>
            <p:cNvSpPr/>
            <p:nvPr/>
          </p:nvSpPr>
          <p:spPr>
            <a:xfrm flipV="1">
              <a:off x="4447985" y="3417887"/>
              <a:ext cx="509905" cy="1167765"/>
            </a:xfrm>
            <a:prstGeom prst="bentUpArrow">
              <a:avLst>
                <a:gd name="adj1" fmla="val 18555"/>
                <a:gd name="adj2" fmla="val 25000"/>
                <a:gd name="adj3" fmla="val 2500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25494" y="357787"/>
            <a:ext cx="10556846" cy="6224502"/>
            <a:chOff x="975" y="330"/>
            <a:chExt cx="16962" cy="10911"/>
          </a:xfrm>
        </p:grpSpPr>
        <p:pic>
          <p:nvPicPr>
            <p:cNvPr id="14" name="Picture 13" descr="000118"/>
            <p:cNvPicPr>
              <a:picLocks noChangeAspect="1"/>
            </p:cNvPicPr>
            <p:nvPr/>
          </p:nvPicPr>
          <p:blipFill>
            <a:blip r:embed="rId1" cstate="hq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552" y="-1247"/>
              <a:ext cx="2427" cy="5581"/>
            </a:xfrm>
            <a:prstGeom prst="rect">
              <a:avLst/>
            </a:prstGeom>
          </p:spPr>
        </p:pic>
        <p:pic>
          <p:nvPicPr>
            <p:cNvPr id="15" name="Picture 14" descr="000120"/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239" y="-1235"/>
              <a:ext cx="2409" cy="5575"/>
            </a:xfrm>
            <a:prstGeom prst="rect">
              <a:avLst/>
            </a:prstGeom>
          </p:spPr>
        </p:pic>
        <p:pic>
          <p:nvPicPr>
            <p:cNvPr id="16" name="Picture 15" descr="000128"/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3938" y="-1232"/>
              <a:ext cx="2419" cy="5579"/>
            </a:xfrm>
            <a:prstGeom prst="rect">
              <a:avLst/>
            </a:prstGeom>
          </p:spPr>
        </p:pic>
        <p:pic>
          <p:nvPicPr>
            <p:cNvPr id="22" name="Picture 21" descr="000118"/>
            <p:cNvPicPr>
              <a:picLocks noChangeAspect="1"/>
            </p:cNvPicPr>
            <p:nvPr/>
          </p:nvPicPr>
          <p:blipFill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558" y="1293"/>
              <a:ext cx="2423" cy="5572"/>
            </a:xfrm>
            <a:prstGeom prst="rect">
              <a:avLst/>
            </a:prstGeom>
          </p:spPr>
        </p:pic>
        <p:pic>
          <p:nvPicPr>
            <p:cNvPr id="23" name="Picture 22" descr="000120"/>
            <p:cNvPicPr>
              <a:picLocks noChangeAspect="1"/>
            </p:cNvPicPr>
            <p:nvPr/>
          </p:nvPicPr>
          <p:blipFill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242" y="1291"/>
              <a:ext cx="2423" cy="5577"/>
            </a:xfrm>
            <a:prstGeom prst="rect">
              <a:avLst/>
            </a:prstGeom>
          </p:spPr>
        </p:pic>
        <p:pic>
          <p:nvPicPr>
            <p:cNvPr id="24" name="Picture 23" descr="000128"/>
            <p:cNvPicPr>
              <a:picLocks noChangeAspect="1"/>
            </p:cNvPicPr>
            <p:nvPr/>
          </p:nvPicPr>
          <p:blipFill>
            <a:blip r:embed="rId11" cstate="hq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3942" y="1303"/>
              <a:ext cx="2404" cy="5572"/>
            </a:xfrm>
            <a:prstGeom prst="rect">
              <a:avLst/>
            </a:prstGeom>
          </p:spPr>
        </p:pic>
        <p:sp>
          <p:nvSpPr>
            <p:cNvPr id="28" name="Text Box 27"/>
            <p:cNvSpPr txBox="1"/>
            <p:nvPr/>
          </p:nvSpPr>
          <p:spPr>
            <a:xfrm>
              <a:off x="3236" y="5226"/>
              <a:ext cx="1708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118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 Box 3"/>
            <p:cNvSpPr txBox="1"/>
            <p:nvPr/>
          </p:nvSpPr>
          <p:spPr>
            <a:xfrm>
              <a:off x="8441" y="5226"/>
              <a:ext cx="1898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</a:t>
              </a:r>
              <a:r>
                <a:rPr lang="en-US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4352" y="5225"/>
              <a:ext cx="1873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</a:t>
              </a:r>
              <a:r>
                <a:rPr lang="en-US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28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3236" y="10701"/>
              <a:ext cx="2443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</a:t>
              </a:r>
              <a:r>
                <a:rPr lang="en-US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34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8441" y="10701"/>
              <a:ext cx="2278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</a:t>
              </a:r>
              <a:r>
                <a:rPr lang="en-US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35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4352" y="10700"/>
              <a:ext cx="2241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</a:t>
              </a:r>
              <a:r>
                <a:rPr lang="en-US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36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5805" y="3470324"/>
            <a:ext cx="10552937" cy="2837231"/>
            <a:chOff x="975" y="5429"/>
            <a:chExt cx="16946" cy="4958"/>
          </a:xfrm>
        </p:grpSpPr>
        <p:pic>
          <p:nvPicPr>
            <p:cNvPr id="17" name="Picture 16" descr="000134"/>
            <p:cNvPicPr>
              <a:picLocks noChangeAspect="1"/>
            </p:cNvPicPr>
            <p:nvPr/>
          </p:nvPicPr>
          <p:blipFill>
            <a:blip r:embed="rId13" cstate="hq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557" y="3856"/>
              <a:ext cx="2418" cy="5583"/>
            </a:xfrm>
            <a:prstGeom prst="rect">
              <a:avLst/>
            </a:prstGeom>
          </p:spPr>
        </p:pic>
        <p:pic>
          <p:nvPicPr>
            <p:cNvPr id="18" name="Picture 17" descr="000135"/>
            <p:cNvPicPr>
              <a:picLocks noChangeAspect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225" y="3860"/>
              <a:ext cx="2428" cy="5566"/>
            </a:xfrm>
            <a:prstGeom prst="rect">
              <a:avLst/>
            </a:prstGeom>
          </p:spPr>
        </p:pic>
        <p:pic>
          <p:nvPicPr>
            <p:cNvPr id="19" name="Picture 18" descr="000136"/>
            <p:cNvPicPr>
              <a:picLocks noChangeAspect="1"/>
            </p:cNvPicPr>
            <p:nvPr/>
          </p:nvPicPr>
          <p:blipFill>
            <a:blip r:embed="rId17" cstate="hq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3924" y="3846"/>
              <a:ext cx="2414" cy="5579"/>
            </a:xfrm>
            <a:prstGeom prst="rect">
              <a:avLst/>
            </a:prstGeom>
          </p:spPr>
        </p:pic>
        <p:pic>
          <p:nvPicPr>
            <p:cNvPr id="25" name="Picture 24" descr="000134"/>
            <p:cNvPicPr>
              <a:picLocks noChangeAspect="1"/>
            </p:cNvPicPr>
            <p:nvPr/>
          </p:nvPicPr>
          <p:blipFill>
            <a:blip r:embed="rId19" cstate="hq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566" y="6395"/>
              <a:ext cx="2410" cy="5573"/>
            </a:xfrm>
            <a:prstGeom prst="rect">
              <a:avLst/>
            </a:prstGeom>
          </p:spPr>
        </p:pic>
        <p:pic>
          <p:nvPicPr>
            <p:cNvPr id="26" name="Picture 25" descr="000135"/>
            <p:cNvPicPr>
              <a:picLocks noChangeAspect="1"/>
            </p:cNvPicPr>
            <p:nvPr/>
          </p:nvPicPr>
          <p:blipFill>
            <a:blip r:embed="rId21" cstate="hq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238" y="6394"/>
              <a:ext cx="2408" cy="5573"/>
            </a:xfrm>
            <a:prstGeom prst="rect">
              <a:avLst/>
            </a:prstGeom>
          </p:spPr>
        </p:pic>
        <p:pic>
          <p:nvPicPr>
            <p:cNvPr id="27" name="Picture 26" descr="000136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3926" y="6406"/>
              <a:ext cx="2410" cy="5552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 rot="21205328">
            <a:off x="2356369" y="1292068"/>
            <a:ext cx="1450061" cy="22895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20989449">
            <a:off x="5763817" y="1196302"/>
            <a:ext cx="1450061" cy="22895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20726279">
            <a:off x="8990306" y="916672"/>
            <a:ext cx="1450061" cy="22895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0876672">
            <a:off x="8503755" y="587846"/>
            <a:ext cx="534233" cy="20917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21320632">
            <a:off x="5409812" y="776173"/>
            <a:ext cx="534233" cy="20917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943165" y="830157"/>
            <a:ext cx="534233" cy="20917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000118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 rot="5400000">
            <a:off x="4481274" y="143510"/>
            <a:ext cx="1937941" cy="4455795"/>
          </a:xfrm>
          <a:prstGeom prst="rect">
            <a:avLst/>
          </a:prstGeom>
        </p:spPr>
      </p:pic>
      <p:pic>
        <p:nvPicPr>
          <p:cNvPr id="21" name="Picture 20" descr="000120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>
          <a:xfrm rot="5400000">
            <a:off x="4488180" y="146050"/>
            <a:ext cx="1923415" cy="4450636"/>
          </a:xfrm>
          <a:prstGeom prst="rect">
            <a:avLst/>
          </a:prstGeom>
        </p:spPr>
      </p:pic>
      <p:pic>
        <p:nvPicPr>
          <p:cNvPr id="22" name="Picture 21" descr="000128"/>
          <p:cNvPicPr>
            <a:picLocks noChangeAspect="1"/>
          </p:cNvPicPr>
          <p:nvPr/>
        </p:nvPicPr>
        <p:blipFill>
          <a:blip r:embed="rId3" cstate="hqprint"/>
          <a:srcRect/>
          <a:stretch>
            <a:fillRect/>
          </a:stretch>
        </p:blipFill>
        <p:spPr>
          <a:xfrm rot="5400000">
            <a:off x="4481195" y="145415"/>
            <a:ext cx="1931400" cy="4453890"/>
          </a:xfrm>
          <a:prstGeom prst="rect">
            <a:avLst/>
          </a:prstGeom>
        </p:spPr>
      </p:pic>
      <p:pic>
        <p:nvPicPr>
          <p:cNvPr id="23" name="Picture 22" descr="000134"/>
          <p:cNvPicPr>
            <a:picLocks noChangeAspect="1"/>
          </p:cNvPicPr>
          <p:nvPr/>
        </p:nvPicPr>
        <p:blipFill>
          <a:blip r:embed="rId4" cstate="hqprint"/>
          <a:srcRect/>
          <a:stretch>
            <a:fillRect/>
          </a:stretch>
        </p:blipFill>
        <p:spPr>
          <a:xfrm rot="5400000">
            <a:off x="4483735" y="145871"/>
            <a:ext cx="1931035" cy="4457879"/>
          </a:xfrm>
          <a:prstGeom prst="rect">
            <a:avLst/>
          </a:prstGeom>
        </p:spPr>
      </p:pic>
      <p:pic>
        <p:nvPicPr>
          <p:cNvPr id="24" name="Picture 23" descr="000135"/>
          <p:cNvPicPr>
            <a:picLocks noChangeAspect="1"/>
          </p:cNvPicPr>
          <p:nvPr/>
        </p:nvPicPr>
        <p:blipFill>
          <a:blip r:embed="rId5" cstate="hqprint"/>
          <a:srcRect/>
          <a:stretch>
            <a:fillRect/>
          </a:stretch>
        </p:blipFill>
        <p:spPr>
          <a:xfrm rot="5400000">
            <a:off x="4486910" y="146685"/>
            <a:ext cx="1938655" cy="4443720"/>
          </a:xfrm>
          <a:prstGeom prst="rect">
            <a:avLst/>
          </a:prstGeom>
        </p:spPr>
      </p:pic>
      <p:pic>
        <p:nvPicPr>
          <p:cNvPr id="25" name="Picture 24" descr="000136"/>
          <p:cNvPicPr>
            <a:picLocks noChangeAspect="1"/>
          </p:cNvPicPr>
          <p:nvPr/>
        </p:nvPicPr>
        <p:blipFill>
          <a:blip r:embed="rId6" cstate="hqprint"/>
          <a:srcRect/>
          <a:stretch>
            <a:fillRect/>
          </a:stretch>
        </p:blipFill>
        <p:spPr>
          <a:xfrm rot="5400000">
            <a:off x="4483100" y="139452"/>
            <a:ext cx="1927225" cy="4454138"/>
          </a:xfrm>
          <a:prstGeom prst="rect">
            <a:avLst/>
          </a:prstGeom>
        </p:spPr>
      </p:pic>
      <p:pic>
        <p:nvPicPr>
          <p:cNvPr id="26" name="Picture 25" descr="000118"/>
          <p:cNvPicPr>
            <a:picLocks noChangeAspect="1"/>
          </p:cNvPicPr>
          <p:nvPr/>
        </p:nvPicPr>
        <p:blipFill>
          <a:blip r:embed="rId7" cstate="hqprint"/>
          <a:srcRect/>
          <a:stretch>
            <a:fillRect/>
          </a:stretch>
        </p:blipFill>
        <p:spPr>
          <a:xfrm rot="5400000">
            <a:off x="4478655" y="2547382"/>
            <a:ext cx="1934845" cy="4448413"/>
          </a:xfrm>
          <a:prstGeom prst="rect">
            <a:avLst/>
          </a:prstGeom>
        </p:spPr>
      </p:pic>
      <p:pic>
        <p:nvPicPr>
          <p:cNvPr id="27" name="Picture 26" descr="000120"/>
          <p:cNvPicPr>
            <a:picLocks noChangeAspect="1"/>
          </p:cNvPicPr>
          <p:nvPr/>
        </p:nvPicPr>
        <p:blipFill>
          <a:blip r:embed="rId8" cstate="hqprint"/>
          <a:srcRect/>
          <a:stretch>
            <a:fillRect/>
          </a:stretch>
        </p:blipFill>
        <p:spPr>
          <a:xfrm rot="5400000">
            <a:off x="4475480" y="2538730"/>
            <a:ext cx="1934845" cy="4452461"/>
          </a:xfrm>
          <a:prstGeom prst="rect">
            <a:avLst/>
          </a:prstGeom>
        </p:spPr>
      </p:pic>
      <p:pic>
        <p:nvPicPr>
          <p:cNvPr id="28" name="Picture 27" descr="000128"/>
          <p:cNvPicPr>
            <a:picLocks noChangeAspect="1"/>
          </p:cNvPicPr>
          <p:nvPr/>
        </p:nvPicPr>
        <p:blipFill>
          <a:blip r:embed="rId9" cstate="hqprint"/>
          <a:srcRect/>
          <a:stretch>
            <a:fillRect/>
          </a:stretch>
        </p:blipFill>
        <p:spPr>
          <a:xfrm rot="5400000">
            <a:off x="4482465" y="2553156"/>
            <a:ext cx="1919605" cy="4448354"/>
          </a:xfrm>
          <a:prstGeom prst="rect">
            <a:avLst/>
          </a:prstGeom>
        </p:spPr>
      </p:pic>
      <p:pic>
        <p:nvPicPr>
          <p:cNvPr id="29" name="Picture 28" descr="000134"/>
          <p:cNvPicPr>
            <a:picLocks noChangeAspect="1"/>
          </p:cNvPicPr>
          <p:nvPr/>
        </p:nvPicPr>
        <p:blipFill>
          <a:blip r:embed="rId10" cstate="hqprint"/>
          <a:srcRect/>
          <a:stretch>
            <a:fillRect/>
          </a:stretch>
        </p:blipFill>
        <p:spPr>
          <a:xfrm rot="5400000">
            <a:off x="4481830" y="2539563"/>
            <a:ext cx="1924685" cy="4449247"/>
          </a:xfrm>
          <a:prstGeom prst="rect">
            <a:avLst/>
          </a:prstGeom>
        </p:spPr>
      </p:pic>
      <p:pic>
        <p:nvPicPr>
          <p:cNvPr id="30" name="Picture 29" descr="000135"/>
          <p:cNvPicPr>
            <a:picLocks noChangeAspect="1"/>
          </p:cNvPicPr>
          <p:nvPr/>
        </p:nvPicPr>
        <p:blipFill>
          <a:blip r:embed="rId11" cstate="hqprint"/>
          <a:srcRect/>
          <a:stretch>
            <a:fillRect/>
          </a:stretch>
        </p:blipFill>
        <p:spPr>
          <a:xfrm rot="5400000">
            <a:off x="4483100" y="2539881"/>
            <a:ext cx="1922780" cy="4449564"/>
          </a:xfrm>
          <a:prstGeom prst="rect">
            <a:avLst/>
          </a:prstGeom>
        </p:spPr>
      </p:pic>
      <p:pic>
        <p:nvPicPr>
          <p:cNvPr id="31" name="Picture 30" descr="000136"/>
          <p:cNvPicPr>
            <a:picLocks noChangeAspect="1"/>
          </p:cNvPicPr>
          <p:nvPr/>
        </p:nvPicPr>
        <p:blipFill>
          <a:blip r:embed="rId12" cstate="hqprint"/>
          <a:srcRect/>
          <a:stretch>
            <a:fillRect/>
          </a:stretch>
        </p:blipFill>
        <p:spPr>
          <a:xfrm rot="5400000">
            <a:off x="4483100" y="2554605"/>
            <a:ext cx="1924211" cy="4432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97275" y="1540510"/>
            <a:ext cx="5436870" cy="3803015"/>
            <a:chOff x="5029" y="2483"/>
            <a:chExt cx="8562" cy="598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 cstate="hqprint"/>
            <a:srcRect/>
            <a:stretch>
              <a:fillRect/>
            </a:stretch>
          </p:blipFill>
          <p:spPr>
            <a:xfrm>
              <a:off x="5029" y="2483"/>
              <a:ext cx="8562" cy="324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hqprint"/>
            <a:srcRect/>
            <a:stretch>
              <a:fillRect/>
            </a:stretch>
          </p:blipFill>
          <p:spPr>
            <a:xfrm>
              <a:off x="5029" y="4072"/>
              <a:ext cx="8562" cy="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from 2019-09-16 12-17-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-7620"/>
            <a:ext cx="12209145" cy="687260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080375" y="1750060"/>
            <a:ext cx="305435" cy="3816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927975" y="1597025"/>
            <a:ext cx="45783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004175" y="1673860"/>
            <a:ext cx="381635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8430895" y="1380490"/>
            <a:ext cx="1739900" cy="52197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en-US" altLang="en-US" sz="1400" b="1">
                <a:solidFill>
                  <a:schemeClr val="bg1"/>
                </a:solidFill>
              </a:rPr>
              <a:t>Predictions match </a:t>
            </a:r>
            <a:endParaRPr lang="en-US" altLang="en-US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added gt_label</a:t>
            </a:r>
            <a:endParaRPr lang="en-US" altLang="en-US" sz="1400" b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156575" y="2894330"/>
            <a:ext cx="229235" cy="3054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277735" y="3199765"/>
            <a:ext cx="1788795" cy="52197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en-US" altLang="en-US" sz="1400" b="1">
                <a:solidFill>
                  <a:schemeClr val="bg1"/>
                </a:solidFill>
              </a:rPr>
              <a:t>Prediction matches</a:t>
            </a:r>
            <a:endParaRPr lang="en-US" altLang="en-US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official gt_label</a:t>
            </a:r>
            <a:endParaRPr lang="en-US" altLang="en-US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085658" y="2237740"/>
            <a:ext cx="7599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3D Object Detection and Tracking 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Based on Streaming Data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085975" y="3514090"/>
            <a:ext cx="6976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Xusen Guo, Long Cheng, Kai Huang et al., Sun Yet-Sen University </a:t>
            </a:r>
            <a:endParaRPr lang="en-US" altLang="en-US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152890" y="5947410"/>
            <a:ext cx="14516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2019/09/21</a:t>
            </a:r>
            <a:endParaRPr lang="en-US" altLang="en-US" sz="20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ysu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6120" y="196215"/>
            <a:ext cx="1296035" cy="12960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28"/>
          <p:cNvSpPr/>
          <p:nvPr/>
        </p:nvSpPr>
        <p:spPr>
          <a:xfrm rot="5400000">
            <a:off x="7864475" y="2127885"/>
            <a:ext cx="566420" cy="18288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2956560" y="2827655"/>
            <a:ext cx="1061085" cy="680085"/>
          </a:xfrm>
          <a:prstGeom prst="cube">
            <a:avLst>
              <a:gd name="adj" fmla="val 134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7608570" y="2838450"/>
            <a:ext cx="1221105" cy="616585"/>
          </a:xfrm>
          <a:prstGeom prst="cube">
            <a:avLst>
              <a:gd name="adj" fmla="val 15345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2956560" y="2992755"/>
            <a:ext cx="101727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Intergrated 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BEV features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7609840" y="3039745"/>
            <a:ext cx="10985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3776980" y="2097405"/>
            <a:ext cx="79883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656205" y="1913255"/>
            <a:ext cx="864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BEV maps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32175" y="1955165"/>
            <a:ext cx="379730" cy="690245"/>
            <a:chOff x="2947" y="2501"/>
            <a:chExt cx="598" cy="1087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008" y="3051"/>
              <a:ext cx="785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 rot="5400000">
              <a:off x="2702" y="2746"/>
              <a:ext cx="778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Box 47"/>
          <p:cNvSpPr txBox="1"/>
          <p:nvPr/>
        </p:nvSpPr>
        <p:spPr>
          <a:xfrm>
            <a:off x="6037580" y="5222875"/>
            <a:ext cx="51244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NMS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339080" y="5588635"/>
            <a:ext cx="1165860" cy="374650"/>
            <a:chOff x="13444" y="2512"/>
            <a:chExt cx="1836" cy="590"/>
          </a:xfrm>
        </p:grpSpPr>
        <p:sp>
          <p:nvSpPr>
            <p:cNvPr id="53" name="Cube 52"/>
            <p:cNvSpPr/>
            <p:nvPr/>
          </p:nvSpPr>
          <p:spPr>
            <a:xfrm>
              <a:off x="13444" y="268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13888" y="269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14908" y="268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4296" y="2512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5187950" y="2726690"/>
            <a:ext cx="1390650" cy="869950"/>
            <a:chOff x="9360" y="4098"/>
            <a:chExt cx="2190" cy="1370"/>
          </a:xfrm>
        </p:grpSpPr>
        <p:sp>
          <p:nvSpPr>
            <p:cNvPr id="275" name="Rectangle 274"/>
            <p:cNvSpPr/>
            <p:nvPr/>
          </p:nvSpPr>
          <p:spPr>
            <a:xfrm>
              <a:off x="9360" y="4150"/>
              <a:ext cx="2190" cy="1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Cube 266"/>
            <p:cNvSpPr/>
            <p:nvPr/>
          </p:nvSpPr>
          <p:spPr>
            <a:xfrm>
              <a:off x="9521" y="427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Cube 267"/>
            <p:cNvSpPr/>
            <p:nvPr/>
          </p:nvSpPr>
          <p:spPr>
            <a:xfrm>
              <a:off x="9965" y="428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Cube 268"/>
            <p:cNvSpPr/>
            <p:nvPr/>
          </p:nvSpPr>
          <p:spPr>
            <a:xfrm>
              <a:off x="10985" y="427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Text Box 269"/>
            <p:cNvSpPr txBox="1"/>
            <p:nvPr/>
          </p:nvSpPr>
          <p:spPr>
            <a:xfrm>
              <a:off x="10361" y="409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Cube 270"/>
            <p:cNvSpPr/>
            <p:nvPr/>
          </p:nvSpPr>
          <p:spPr>
            <a:xfrm>
              <a:off x="9497" y="492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Cube 271"/>
            <p:cNvSpPr/>
            <p:nvPr/>
          </p:nvSpPr>
          <p:spPr>
            <a:xfrm>
              <a:off x="9941" y="493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Cube 272"/>
            <p:cNvSpPr/>
            <p:nvPr/>
          </p:nvSpPr>
          <p:spPr>
            <a:xfrm>
              <a:off x="10961" y="492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Text Box 273"/>
            <p:cNvSpPr txBox="1"/>
            <p:nvPr/>
          </p:nvSpPr>
          <p:spPr>
            <a:xfrm>
              <a:off x="10337" y="474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5664200" y="4799330"/>
            <a:ext cx="400050" cy="847090"/>
            <a:chOff x="9269" y="7288"/>
            <a:chExt cx="630" cy="1334"/>
          </a:xfrm>
          <a:solidFill>
            <a:srgbClr val="E915DD"/>
          </a:solidFill>
        </p:grpSpPr>
        <p:sp>
          <p:nvSpPr>
            <p:cNvPr id="47" name="Right Arrow 46"/>
            <p:cNvSpPr/>
            <p:nvPr/>
          </p:nvSpPr>
          <p:spPr>
            <a:xfrm rot="5400000">
              <a:off x="8969" y="7588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Right Arrow 277"/>
            <p:cNvSpPr/>
            <p:nvPr/>
          </p:nvSpPr>
          <p:spPr>
            <a:xfrm rot="5400000">
              <a:off x="9299" y="8022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9" name="Text Box 278"/>
          <p:cNvSpPr txBox="1"/>
          <p:nvPr/>
        </p:nvSpPr>
        <p:spPr>
          <a:xfrm>
            <a:off x="5334635" y="4891405"/>
            <a:ext cx="36893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Right Arrow 288"/>
          <p:cNvSpPr/>
          <p:nvPr/>
        </p:nvSpPr>
        <p:spPr>
          <a:xfrm rot="5400000" flipV="1">
            <a:off x="5586095" y="2194560"/>
            <a:ext cx="571500" cy="1905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 Box 289"/>
          <p:cNvSpPr txBox="1"/>
          <p:nvPr/>
        </p:nvSpPr>
        <p:spPr>
          <a:xfrm>
            <a:off x="6718935" y="3435985"/>
            <a:ext cx="6953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Right Arrow 291"/>
          <p:cNvSpPr/>
          <p:nvPr/>
        </p:nvSpPr>
        <p:spPr>
          <a:xfrm rot="5400000">
            <a:off x="5614035" y="3867150"/>
            <a:ext cx="571500" cy="1905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Text Box 293"/>
          <p:cNvSpPr txBox="1"/>
          <p:nvPr/>
        </p:nvSpPr>
        <p:spPr>
          <a:xfrm>
            <a:off x="5995035" y="3914775"/>
            <a:ext cx="5975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5375910" y="4330065"/>
            <a:ext cx="1066800" cy="369570"/>
            <a:chOff x="12343" y="5421"/>
            <a:chExt cx="1680" cy="582"/>
          </a:xfrm>
        </p:grpSpPr>
        <p:sp>
          <p:nvSpPr>
            <p:cNvPr id="296" name="Cube 295"/>
            <p:cNvSpPr/>
            <p:nvPr/>
          </p:nvSpPr>
          <p:spPr>
            <a:xfrm>
              <a:off x="12343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Cube 296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Cube 297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Text Box 298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Text Box 300"/>
          <p:cNvSpPr txBox="1"/>
          <p:nvPr/>
        </p:nvSpPr>
        <p:spPr>
          <a:xfrm>
            <a:off x="6529705" y="4348480"/>
            <a:ext cx="8134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Fused RoI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Text Box 312"/>
          <p:cNvSpPr txBox="1"/>
          <p:nvPr/>
        </p:nvSpPr>
        <p:spPr>
          <a:xfrm>
            <a:off x="6852920" y="2827655"/>
            <a:ext cx="7797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0" name="Group 339"/>
          <p:cNvGrpSpPr/>
          <p:nvPr/>
        </p:nvGrpSpPr>
        <p:grpSpPr>
          <a:xfrm rot="5400000" flipV="1">
            <a:off x="4413250" y="2875915"/>
            <a:ext cx="382270" cy="729615"/>
            <a:chOff x="6005" y="3918"/>
            <a:chExt cx="602" cy="1149"/>
          </a:xfrm>
        </p:grpSpPr>
        <p:sp>
          <p:nvSpPr>
            <p:cNvPr id="262" name="Right Arrow 26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Right Arrow 338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 rot="16200000" flipH="1" flipV="1">
            <a:off x="6925945" y="2912745"/>
            <a:ext cx="382270" cy="729615"/>
            <a:chOff x="6005" y="3918"/>
            <a:chExt cx="602" cy="1149"/>
          </a:xfrm>
          <a:solidFill>
            <a:srgbClr val="FFC000"/>
          </a:solidFill>
        </p:grpSpPr>
        <p:sp>
          <p:nvSpPr>
            <p:cNvPr id="342" name="Right Arrow 34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ight Arrow 342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4" name="Text Box 343"/>
          <p:cNvSpPr txBox="1"/>
          <p:nvPr/>
        </p:nvSpPr>
        <p:spPr>
          <a:xfrm>
            <a:off x="4189730" y="2795270"/>
            <a:ext cx="7797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Text Box 344"/>
          <p:cNvSpPr txBox="1"/>
          <p:nvPr/>
        </p:nvSpPr>
        <p:spPr>
          <a:xfrm>
            <a:off x="4401820" y="3399155"/>
            <a:ext cx="657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Box 34"/>
          <p:cNvSpPr txBox="1"/>
          <p:nvPr/>
        </p:nvSpPr>
        <p:spPr>
          <a:xfrm>
            <a:off x="8171180" y="1936115"/>
            <a:ext cx="79883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751955" y="5704205"/>
            <a:ext cx="15563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K 3D </a:t>
            </a:r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Proposals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12085" y="981075"/>
            <a:ext cx="2064385" cy="748665"/>
            <a:chOff x="5253" y="3972"/>
            <a:chExt cx="4331" cy="2644"/>
          </a:xfrm>
        </p:grpSpPr>
        <p:pic>
          <p:nvPicPr>
            <p:cNvPr id="8" name="Picture 7" descr="000050"/>
            <p:cNvPicPr>
              <a:picLocks noChangeAspect="1"/>
            </p:cNvPicPr>
            <p:nvPr/>
          </p:nvPicPr>
          <p:blipFill>
            <a:blip r:embed="rId1" cstate="hqprint"/>
            <a:srcRect/>
            <a:stretch>
              <a:fillRect/>
            </a:stretch>
          </p:blipFill>
          <p:spPr>
            <a:xfrm>
              <a:off x="5253" y="4009"/>
              <a:ext cx="2566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24" name="Picture 23" descr="000051"/>
            <p:cNvPicPr>
              <a:picLocks noChangeAspect="1"/>
            </p:cNvPicPr>
            <p:nvPr/>
          </p:nvPicPr>
          <p:blipFill>
            <a:blip r:embed="rId2" cstate="hqprint"/>
            <a:srcRect/>
            <a:stretch>
              <a:fillRect/>
            </a:stretch>
          </p:blipFill>
          <p:spPr>
            <a:xfrm>
              <a:off x="5684" y="4009"/>
              <a:ext cx="2555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1" name="Picture 30" descr="000052"/>
            <p:cNvPicPr>
              <a:picLocks noChangeAspect="1"/>
            </p:cNvPicPr>
            <p:nvPr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6141" y="3972"/>
              <a:ext cx="2557" cy="26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6" name="Picture 35" descr="000053"/>
            <p:cNvPicPr>
              <a:picLocks noChangeAspect="1"/>
            </p:cNvPicPr>
            <p:nvPr/>
          </p:nvPicPr>
          <p:blipFill>
            <a:blip r:embed="rId4" cstate="hqprint"/>
            <a:srcRect/>
            <a:stretch>
              <a:fillRect/>
            </a:stretch>
          </p:blipFill>
          <p:spPr>
            <a:xfrm>
              <a:off x="6604" y="4012"/>
              <a:ext cx="2514" cy="2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9" name="Picture 38" descr="000054"/>
            <p:cNvPicPr>
              <a:picLocks noChangeAspect="1"/>
            </p:cNvPicPr>
            <p:nvPr/>
          </p:nvPicPr>
          <p:blipFill>
            <a:blip r:embed="rId5" cstate="hqprint"/>
            <a:srcRect/>
            <a:stretch>
              <a:fillRect/>
            </a:stretch>
          </p:blipFill>
          <p:spPr>
            <a:xfrm>
              <a:off x="7060" y="4012"/>
              <a:ext cx="2525" cy="2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</p:grpSp>
      <p:pic>
        <p:nvPicPr>
          <p:cNvPr id="42" name="Picture 41" descr="000050"/>
          <p:cNvPicPr>
            <a:picLocks noChangeAspect="1"/>
          </p:cNvPicPr>
          <p:nvPr/>
        </p:nvPicPr>
        <p:blipFill>
          <a:blip r:embed="rId6" cstate="hqprint"/>
          <a:srcRect/>
          <a:stretch>
            <a:fillRect/>
          </a:stretch>
        </p:blipFill>
        <p:spPr>
          <a:xfrm>
            <a:off x="7435215" y="1122680"/>
            <a:ext cx="1534795" cy="643255"/>
          </a:xfrm>
          <a:prstGeom prst="rect">
            <a:avLst/>
          </a:prstGeom>
        </p:spPr>
      </p:pic>
      <p:sp>
        <p:nvSpPr>
          <p:cNvPr id="61" name="Text Box 60"/>
          <p:cNvSpPr txBox="1"/>
          <p:nvPr/>
        </p:nvSpPr>
        <p:spPr>
          <a:xfrm>
            <a:off x="6141720" y="1955165"/>
            <a:ext cx="13741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 Anchor grid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99" name="Group 398"/>
          <p:cNvGrpSpPr/>
          <p:nvPr/>
        </p:nvGrpSpPr>
        <p:grpSpPr>
          <a:xfrm>
            <a:off x="5426075" y="637540"/>
            <a:ext cx="1261110" cy="1372235"/>
            <a:chOff x="8251" y="1511"/>
            <a:chExt cx="2366" cy="2575"/>
          </a:xfrm>
          <a:effectLst/>
          <a:scene3d>
            <a:camera prst="orthographicFront">
              <a:rot lat="2400000" lon="0" rev="0"/>
            </a:camera>
            <a:lightRig rig="threePt" dir="t"/>
          </a:scene3d>
        </p:grpSpPr>
        <p:grpSp>
          <p:nvGrpSpPr>
            <p:cNvPr id="162" name="Group 161"/>
            <p:cNvGrpSpPr/>
            <p:nvPr/>
          </p:nvGrpSpPr>
          <p:grpSpPr>
            <a:xfrm>
              <a:off x="8251" y="1511"/>
              <a:ext cx="2367" cy="1762"/>
              <a:chOff x="9698" y="3942"/>
              <a:chExt cx="5990" cy="4458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66" name="Cube 165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Cube 166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Cube 167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Cube 168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Cube 169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Cube 170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Cube 171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Cube 172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4" name="Group 173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75" name="Cube 17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Cube 17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Cube 17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Cube 17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Cube 17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Cube 17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Cube 18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Cube 18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3" name="Group 182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85" name="Cube 18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6" name="Cube 18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Cube 18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" name="Cube 18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" name="Cube 18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" name="Cube 18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Cube 19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2" name="Cube 19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3" name="Group 19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94" name="Cube 19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5" name="Cube 19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6" name="Cube 19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7" name="Cube 19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Cube 19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Cube 19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0" name="Cube 19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Cube 20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203" name="Group 202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05" name="Cube 20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6" name="Cube 20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7" name="Cube 20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8" name="Cube 20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Cube 20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Cube 20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Cube 21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Cube 21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14" name="Cube 21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Cube 21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Cube 21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7" name="Cube 21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8" name="Cube 21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Cube 21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Cube 21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Cube 22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22" name="Group 221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24" name="Cube 2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Cube 2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Cube 2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7" name="Cube 2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Cube 2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9" name="Cube 2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0" name="Cube 2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1" name="Cube 2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32" name="Group 2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33" name="Cube 2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4" name="Cube 2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5" name="Cube 2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6" name="Cube 2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7" name="Cube 2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8" name="Cube 2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9" name="Cube 23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" name="Cube 23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320" name="Group 319"/>
            <p:cNvGrpSpPr/>
            <p:nvPr/>
          </p:nvGrpSpPr>
          <p:grpSpPr>
            <a:xfrm>
              <a:off x="8251" y="2324"/>
              <a:ext cx="2367" cy="1762"/>
              <a:chOff x="9698" y="3942"/>
              <a:chExt cx="5990" cy="4458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322" name="Group 321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23" name="Group 3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24" name="Cube 3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5" name="Cube 3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6" name="Cube 3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7" name="Cube 3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8" name="Cube 3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9" name="Cube 3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0" name="Cube 3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1" name="Cube 3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2" name="Group 3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33" name="Cube 3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8" name="Cube 3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Cube 61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Cube 62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66" name="Cube 65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" name="Cube 66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Cube 67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Cube 68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0" name="Cube 34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1" name="Group 35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52" name="Cube 35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6" name="Cube 35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7" name="Cube 35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8" name="Cube 35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9" name="Cube 35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360" name="Group 359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361" name="Group 360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62" name="Group 361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63" name="Cube 36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7" name="Cube 36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1" name="Group 37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72" name="Cube 37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3" name="Cube 37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9" name="Cube 37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0" name="Group 379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81" name="Group 380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82" name="Cube 38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5" name="Cube 38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6" name="Cube 38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7" name="Cube 38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8" name="Cube 38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9" name="Cube 38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0" name="Group 389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91" name="Cube 390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6" name="Cube 395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076960" y="2031365"/>
            <a:ext cx="990219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of </a:t>
            </a: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Object Detection </a:t>
            </a:r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KITTI Object Tracking Validation Datasets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76960" y="3429635"/>
            <a:ext cx="9875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* Boxes in </a:t>
            </a:r>
            <a:r>
              <a:rPr lang="en-US" altLang="en-US">
                <a:solidFill>
                  <a:srgbClr val="00B050"/>
                </a:solidFill>
              </a:rPr>
              <a:t>green</a:t>
            </a:r>
            <a:r>
              <a:rPr lang="en-US" altLang="en-US">
                <a:solidFill>
                  <a:schemeClr val="bg1"/>
                </a:solidFill>
              </a:rPr>
              <a:t> are official ground truth provided by KITTI, while boxes in </a:t>
            </a:r>
            <a:r>
              <a:rPr lang="en-US" altLang="en-US">
                <a:solidFill>
                  <a:srgbClr val="0070C0"/>
                </a:solidFill>
              </a:rPr>
              <a:t>blue</a:t>
            </a:r>
            <a:r>
              <a:rPr lang="en-US" altLang="en-US">
                <a:solidFill>
                  <a:schemeClr val="bg1"/>
                </a:solidFill>
              </a:rPr>
              <a:t> are additional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 ground truth we added manually.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75005" y="2829560"/>
            <a:ext cx="1084199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of </a:t>
            </a: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Object Tracking</a:t>
            </a:r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KITTI Object Tracking Test Datasets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085850" y="1017905"/>
            <a:ext cx="9762490" cy="47078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of </a:t>
            </a: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object detection </a:t>
            </a: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</a:t>
            </a: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object tracking</a:t>
            </a: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several sequences on KITTI object tracking validation datasets.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visualize three comparisons in this video: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DODT (T = 3) + AVOD + GT  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DODT (T = 3) + DODT (T = 1) + GT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DODT (T = 3) + based model of DODT (T = 3) + GT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shows the comparison of our model with original AVOD model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shows the effect of temporal stride T on model performance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shows the effect of </a:t>
            </a:r>
            <a:r>
              <a:rPr lang="en-US" altLang="en-US" sz="20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Module</a:t>
            </a: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our interpolation algorithm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196340" y="519430"/>
            <a:ext cx="1861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800">
                <a:solidFill>
                  <a:schemeClr val="bg1"/>
                </a:solidFill>
              </a:rPr>
              <a:t>Correction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96340" y="1165225"/>
            <a:ext cx="821309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During making this video, </a:t>
            </a:r>
            <a:r>
              <a:rPr lang="en-US" altLang="en-US" sz="2000">
                <a:solidFill>
                  <a:schemeClr val="bg1"/>
                </a:solidFill>
              </a:rPr>
              <a:t>We find that one of our results in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III</a:t>
            </a:r>
            <a:r>
              <a:rPr lang="en-US" altLang="en-US" sz="2000">
                <a:solidFill>
                  <a:schemeClr val="bg1"/>
                </a:solidFill>
              </a:rPr>
              <a:t> </a:t>
            </a:r>
            <a:endParaRPr lang="en-US" altLang="en-US" sz="2000">
              <a:solidFill>
                <a:schemeClr val="bg1"/>
              </a:solidFill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</a:rPr>
              <a:t>(marked in orange) is incorrect. We are so sorry for our careless, and </a:t>
            </a:r>
            <a:endParaRPr lang="en-US" altLang="en-US" sz="2000">
              <a:solidFill>
                <a:schemeClr val="bg1"/>
              </a:solidFill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</a:rPr>
              <a:t>the corrected version is given following </a:t>
            </a:r>
            <a:r>
              <a:rPr lang="" altLang="en-US" sz="2000">
                <a:solidFill>
                  <a:schemeClr val="bg1"/>
                </a:solidFill>
              </a:rPr>
              <a:t>(marked in green)</a:t>
            </a:r>
            <a:r>
              <a:rPr lang="en-US" altLang="en-US" sz="2000">
                <a:solidFill>
                  <a:schemeClr val="bg1"/>
                </a:solidFill>
              </a:rPr>
              <a:t>:</a:t>
            </a:r>
            <a:endParaRPr lang="en-US" altLang="en-US" sz="200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95400" y="2562225"/>
            <a:ext cx="7555230" cy="3795395"/>
            <a:chOff x="3183" y="4015"/>
            <a:chExt cx="11898" cy="59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4" y="7207"/>
              <a:ext cx="9919" cy="278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3183" y="4015"/>
              <a:ext cx="11898" cy="5310"/>
              <a:chOff x="3183" y="4015"/>
              <a:chExt cx="11898" cy="531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183" y="4015"/>
                <a:ext cx="9920" cy="2730"/>
                <a:chOff x="1644" y="3944"/>
                <a:chExt cx="9920" cy="273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644" y="3944"/>
                  <a:ext cx="9920" cy="2730"/>
                </a:xfrm>
                <a:prstGeom prst="rect">
                  <a:avLst/>
                </a:prstGeom>
              </p:spPr>
            </p:pic>
            <p:sp>
              <p:nvSpPr>
                <p:cNvPr id="7" name="Rectangle 6"/>
                <p:cNvSpPr/>
                <p:nvPr/>
              </p:nvSpPr>
              <p:spPr>
                <a:xfrm>
                  <a:off x="1908" y="4919"/>
                  <a:ext cx="9254" cy="241"/>
                </a:xfrm>
                <a:prstGeom prst="rect">
                  <a:avLst/>
                </a:prstGeom>
                <a:solidFill>
                  <a:schemeClr val="accent2"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sp>
            <p:nvSpPr>
              <p:cNvPr id="8" name="Rectangle 7"/>
              <p:cNvSpPr/>
              <p:nvPr/>
            </p:nvSpPr>
            <p:spPr>
              <a:xfrm>
                <a:off x="3447" y="8180"/>
                <a:ext cx="9254" cy="242"/>
              </a:xfrm>
              <a:prstGeom prst="rect">
                <a:avLst/>
              </a:prstGeom>
              <a:solidFill>
                <a:srgbClr val="00B050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2" name="Text Box 11"/>
              <p:cNvSpPr txBox="1"/>
              <p:nvPr/>
            </p:nvSpPr>
            <p:spPr>
              <a:xfrm>
                <a:off x="14200" y="7873"/>
                <a:ext cx="881" cy="14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sz="5400">
                    <a:solidFill>
                      <a:srgbClr val="00B050"/>
                    </a:solidFill>
                    <a:latin typeface="东文宋体" charset="0"/>
                    <a:cs typeface="东文宋体" charset="0"/>
                  </a:rPr>
                  <a:t>√</a:t>
                </a:r>
                <a:endParaRPr lang="en-US" sz="5400">
                  <a:solidFill>
                    <a:srgbClr val="00B050"/>
                  </a:solidFill>
                  <a:latin typeface="东文宋体" charset="0"/>
                  <a:cs typeface="东文宋体" charset="0"/>
                </a:endParaRPr>
              </a:p>
            </p:txBody>
          </p:sp>
          <p:sp>
            <p:nvSpPr>
              <p:cNvPr id="13" name="Text Box 12"/>
              <p:cNvSpPr txBox="1"/>
              <p:nvPr/>
            </p:nvSpPr>
            <p:spPr>
              <a:xfrm>
                <a:off x="14101" y="4289"/>
                <a:ext cx="980" cy="174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sz="6600">
                    <a:solidFill>
                      <a:srgbClr val="FF0000"/>
                    </a:solidFill>
                    <a:latin typeface="Arial" panose="020B0604020202020204" pitchFamily="34" charset="0"/>
                  </a:rPr>
                  <a:t>×</a:t>
                </a:r>
                <a:endParaRPr lang="en-US" sz="66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666115" y="5647690"/>
            <a:ext cx="11074400" cy="1219835"/>
            <a:chOff x="1035" y="8654"/>
            <a:chExt cx="17440" cy="1921"/>
          </a:xfrm>
        </p:grpSpPr>
        <p:sp>
          <p:nvSpPr>
            <p:cNvPr id="14" name="Text Box 13"/>
            <p:cNvSpPr txBox="1"/>
            <p:nvPr/>
          </p:nvSpPr>
          <p:spPr>
            <a:xfrm>
              <a:off x="15890" y="9850"/>
              <a:ext cx="2225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Timeline</a:t>
              </a:r>
              <a:endParaRPr lang="en-US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5" y="9371"/>
              <a:ext cx="17440" cy="550"/>
              <a:chOff x="1035" y="9371"/>
              <a:chExt cx="17440" cy="550"/>
            </a:xfrm>
          </p:grpSpPr>
          <p:sp>
            <p:nvSpPr>
              <p:cNvPr id="4" name="Right Arrow 3"/>
              <p:cNvSpPr/>
              <p:nvPr/>
            </p:nvSpPr>
            <p:spPr>
              <a:xfrm>
                <a:off x="1035" y="9371"/>
                <a:ext cx="17441" cy="551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927" y="9587"/>
                <a:ext cx="2678" cy="12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729" y="9587"/>
                <a:ext cx="2678" cy="1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531" y="9586"/>
                <a:ext cx="2678" cy="1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323" y="9587"/>
                <a:ext cx="2678" cy="12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5141" y="9586"/>
                <a:ext cx="2678" cy="1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56" y="9587"/>
                <a:ext cx="2678" cy="1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11" name="Text Box 10"/>
            <p:cNvSpPr txBox="1"/>
            <p:nvPr/>
          </p:nvSpPr>
          <p:spPr>
            <a:xfrm>
              <a:off x="4359" y="9922"/>
              <a:ext cx="189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 b="1">
                  <a:solidFill>
                    <a:srgbClr val="FF0000"/>
                  </a:solidFill>
                </a:rPr>
                <a:t>Keyframe</a:t>
              </a:r>
              <a:endParaRPr lang="" altLang="en-US" b="1">
                <a:solidFill>
                  <a:srgbClr val="FF0000"/>
                </a:solidFill>
              </a:endParaRP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8196" y="9922"/>
              <a:ext cx="291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 b="1">
                  <a:solidFill>
                    <a:schemeClr val="bg1">
                      <a:lumMod val="75000"/>
                    </a:schemeClr>
                  </a:solidFill>
                </a:rPr>
                <a:t>Non-key frames</a:t>
              </a:r>
              <a:endParaRPr lang="" altLang="en-US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12716" y="9922"/>
              <a:ext cx="189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="1">
                  <a:solidFill>
                    <a:srgbClr val="FF0000"/>
                  </a:solidFill>
                </a:rPr>
                <a:t>Keyframe</a:t>
              </a:r>
              <a:endParaRPr lang="en-US" altLang="en-US" b="1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4359" y="8654"/>
              <a:ext cx="914" cy="71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3694" y="8654"/>
              <a:ext cx="914" cy="717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8044" y="8654"/>
              <a:ext cx="914" cy="717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10091" y="8654"/>
              <a:ext cx="914" cy="717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Box 26"/>
          <p:cNvSpPr txBox="1"/>
          <p:nvPr/>
        </p:nvSpPr>
        <p:spPr>
          <a:xfrm>
            <a:off x="1193165" y="223520"/>
            <a:ext cx="1013079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" altLang="en-US" sz="2000">
                <a:solidFill>
                  <a:schemeClr val="bg1"/>
                </a:solidFill>
              </a:rPr>
              <a:t>DODT only performs object detection on keyframes, and the results of non-key frames </a:t>
            </a:r>
            <a:endParaRPr lang="" altLang="en-US" sz="2000">
              <a:solidFill>
                <a:schemeClr val="bg1"/>
              </a:solidFill>
            </a:endParaRPr>
          </a:p>
          <a:p>
            <a:pPr algn="l"/>
            <a:r>
              <a:rPr lang="" altLang="en-US" sz="2000">
                <a:solidFill>
                  <a:schemeClr val="bg1"/>
                </a:solidFill>
              </a:rPr>
              <a:t>are generated by our interpolation algorithm. </a:t>
            </a:r>
            <a:endParaRPr lang="" altLang="en-US" sz="2000">
              <a:solidFill>
                <a:schemeClr val="bg1"/>
              </a:solidFill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Keyframes are selected with a </a:t>
            </a:r>
            <a:r>
              <a:rPr lang="en-US" altLang="en-US" sz="2000">
                <a:solidFill>
                  <a:srgbClr val="FF0000"/>
                </a:solidFill>
                <a:sym typeface="+mn-ea"/>
              </a:rPr>
              <a:t>temporal stride 3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 (e.g. 0, 3, 6, ...) </a:t>
            </a:r>
            <a:r>
              <a:rPr lang="" altLang="en-US" sz="2000">
                <a:solidFill>
                  <a:schemeClr val="bg1"/>
                </a:solidFill>
                <a:sym typeface="+mn-ea"/>
              </a:rPr>
              <a:t>in this example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. </a:t>
            </a:r>
            <a:endParaRPr lang="en-US" altLang="en-US" sz="2000">
              <a:solidFill>
                <a:schemeClr val="bg1"/>
              </a:solidFill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2103755" y="1347470"/>
            <a:ext cx="11360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1600">
                <a:solidFill>
                  <a:schemeClr val="bg1"/>
                </a:solidFill>
              </a:rPr>
              <a:t>Frame 108</a:t>
            </a:r>
            <a:endParaRPr lang="" altLang="en-US" sz="1600">
              <a:solidFill>
                <a:schemeClr val="bg1"/>
              </a:solidFill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5192395" y="1347470"/>
            <a:ext cx="16529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>
                <a:solidFill>
                  <a:schemeClr val="bg1"/>
                </a:solidFill>
              </a:rPr>
              <a:t>Frame 10</a:t>
            </a:r>
            <a:r>
              <a:rPr lang="" altLang="en-US" sz="1600">
                <a:solidFill>
                  <a:schemeClr val="bg1"/>
                </a:solidFill>
              </a:rPr>
              <a:t>9 - 110</a:t>
            </a:r>
            <a:endParaRPr lang="" altLang="en-US" sz="1600">
              <a:solidFill>
                <a:schemeClr val="bg1"/>
              </a:solidFill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8781415" y="1347470"/>
            <a:ext cx="11360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600">
                <a:solidFill>
                  <a:schemeClr val="bg1"/>
                </a:solidFill>
              </a:rPr>
              <a:t>Frame 1</a:t>
            </a:r>
            <a:r>
              <a:rPr lang="" altLang="en-US" sz="1600">
                <a:solidFill>
                  <a:schemeClr val="bg1"/>
                </a:solidFill>
              </a:rPr>
              <a:t>11</a:t>
            </a:r>
            <a:endParaRPr lang="" altLang="en-US" sz="160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3980" y="1770380"/>
            <a:ext cx="2628900" cy="38004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3" name="Picture 32" descr="000111"/>
          <p:cNvPicPr>
            <a:picLocks noChangeAspect="1"/>
          </p:cNvPicPr>
          <p:nvPr/>
        </p:nvPicPr>
        <p:blipFill>
          <a:blip r:embed="rId2"/>
          <a:srcRect l="33325" t="34552" r="32308" b="7771"/>
          <a:stretch>
            <a:fillRect/>
          </a:stretch>
        </p:blipFill>
        <p:spPr>
          <a:xfrm>
            <a:off x="8083550" y="1734185"/>
            <a:ext cx="2618740" cy="384556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4" name="Picture 33" descr="000110"/>
          <p:cNvPicPr>
            <a:picLocks noChangeAspect="1"/>
          </p:cNvPicPr>
          <p:nvPr/>
        </p:nvPicPr>
        <p:blipFill>
          <a:blip r:embed="rId3"/>
          <a:srcRect l="34650" t="35229" r="31050" b="7029"/>
          <a:stretch>
            <a:fillRect/>
          </a:stretch>
        </p:blipFill>
        <p:spPr>
          <a:xfrm>
            <a:off x="4712335" y="1745615"/>
            <a:ext cx="2613660" cy="3850005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689610" y="482600"/>
            <a:ext cx="87896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" altLang="en-US" sz="2400" b="1">
                <a:solidFill>
                  <a:schemeClr val="bg1"/>
                </a:solidFill>
              </a:rPr>
              <a:t>Comparisons of </a:t>
            </a:r>
            <a:r>
              <a:rPr lang="" altLang="en-US" sz="2400" b="1">
                <a:solidFill>
                  <a:srgbClr val="FF0000"/>
                </a:solidFill>
              </a:rPr>
              <a:t>DODT (T = 3)</a:t>
            </a:r>
            <a:r>
              <a:rPr lang="" altLang="en-US" sz="2400" b="1">
                <a:solidFill>
                  <a:schemeClr val="bg1"/>
                </a:solidFill>
              </a:rPr>
              <a:t>, </a:t>
            </a:r>
            <a:r>
              <a:rPr lang="" altLang="en-US" sz="2400" b="1">
                <a:solidFill>
                  <a:srgbClr val="FFFF00"/>
                </a:solidFill>
              </a:rPr>
              <a:t>AVOD</a:t>
            </a:r>
            <a:r>
              <a:rPr lang="" altLang="en-US" sz="2400" b="1">
                <a:solidFill>
                  <a:schemeClr val="bg1"/>
                </a:solidFill>
              </a:rPr>
              <a:t> and </a:t>
            </a:r>
            <a:r>
              <a:rPr lang="" altLang="en-US" sz="2400" b="1">
                <a:solidFill>
                  <a:srgbClr val="00B050"/>
                </a:solidFill>
              </a:rPr>
              <a:t>ground truth</a:t>
            </a:r>
            <a:r>
              <a:rPr lang="" altLang="en-US" sz="2400" b="1">
                <a:solidFill>
                  <a:schemeClr val="bg1"/>
                </a:solidFill>
              </a:rPr>
              <a:t> on</a:t>
            </a:r>
            <a:r>
              <a:rPr lang="" altLang="en-US" sz="2400">
                <a:solidFill>
                  <a:schemeClr val="bg1"/>
                </a:solidFill>
              </a:rPr>
              <a:t> </a:t>
            </a:r>
            <a:r>
              <a:rPr lang="" altLang="en-US" sz="2400" b="1">
                <a:solidFill>
                  <a:schemeClr val="bg1"/>
                </a:solidFill>
              </a:rPr>
              <a:t>our</a:t>
            </a:r>
            <a:endParaRPr lang="" altLang="en-US" sz="2400" b="1">
              <a:solidFill>
                <a:schemeClr val="bg1"/>
              </a:solidFill>
            </a:endParaRPr>
          </a:p>
          <a:p>
            <a:pPr algn="l"/>
            <a:r>
              <a:rPr lang="" altLang="en-US" sz="2400">
                <a:solidFill>
                  <a:schemeClr val="bg1"/>
                </a:solidFill>
              </a:rPr>
              <a:t> </a:t>
            </a:r>
            <a:r>
              <a:rPr lang="en-US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KITTI object tracking validation datasets.</a:t>
            </a:r>
            <a:endParaRPr lang="en-US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53745" y="1312545"/>
            <a:ext cx="5765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>
                <a:solidFill>
                  <a:schemeClr val="bg1">
                    <a:lumMod val="75000"/>
                  </a:schemeClr>
                </a:solidFill>
              </a:rPr>
              <a:t>* Ground truth includes the labels we added manually.</a:t>
            </a:r>
            <a:endParaRPr lang="" altLang="en-US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59840" y="2031365"/>
            <a:ext cx="9038590" cy="4018280"/>
            <a:chOff x="2098" y="3877"/>
            <a:chExt cx="14234" cy="6328"/>
          </a:xfrm>
        </p:grpSpPr>
        <p:pic>
          <p:nvPicPr>
            <p:cNvPr id="14" name="Picture 13" descr="WeChat Image_20190921231011"/>
            <p:cNvPicPr>
              <a:picLocks noChangeAspect="1"/>
            </p:cNvPicPr>
            <p:nvPr/>
          </p:nvPicPr>
          <p:blipFill>
            <a:blip r:embed="rId1"/>
            <a:srcRect l="15967" t="7167" r="14910" b="32170"/>
            <a:stretch>
              <a:fillRect/>
            </a:stretch>
          </p:blipFill>
          <p:spPr>
            <a:xfrm>
              <a:off x="2098" y="3877"/>
              <a:ext cx="14234" cy="632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7683" y="4615"/>
              <a:ext cx="2584" cy="1796"/>
            </a:xfrm>
            <a:custGeom>
              <a:avLst/>
              <a:gdLst>
                <a:gd name="connisteX0" fmla="*/ 92392 w 1527393"/>
                <a:gd name="connsiteY0" fmla="*/ 44938 h 1140263"/>
                <a:gd name="connisteX1" fmla="*/ 244792 w 1527393"/>
                <a:gd name="connsiteY1" fmla="*/ 44938 h 1140263"/>
                <a:gd name="connisteX2" fmla="*/ 423862 w 1527393"/>
                <a:gd name="connsiteY2" fmla="*/ 44938 h 1140263"/>
                <a:gd name="connisteX3" fmla="*/ 540702 w 1527393"/>
                <a:gd name="connsiteY3" fmla="*/ 44938 h 1140263"/>
                <a:gd name="connisteX4" fmla="*/ 612457 w 1527393"/>
                <a:gd name="connsiteY4" fmla="*/ 44938 h 1140263"/>
                <a:gd name="connisteX5" fmla="*/ 684212 w 1527393"/>
                <a:gd name="connsiteY5" fmla="*/ 44938 h 1140263"/>
                <a:gd name="connisteX6" fmla="*/ 782637 w 1527393"/>
                <a:gd name="connsiteY6" fmla="*/ 44938 h 1140263"/>
                <a:gd name="connisteX7" fmla="*/ 863282 w 1527393"/>
                <a:gd name="connsiteY7" fmla="*/ 36048 h 1140263"/>
                <a:gd name="connisteX8" fmla="*/ 952817 w 1527393"/>
                <a:gd name="connsiteY8" fmla="*/ 9378 h 1140263"/>
                <a:gd name="connisteX9" fmla="*/ 1042352 w 1527393"/>
                <a:gd name="connsiteY9" fmla="*/ 488 h 1140263"/>
                <a:gd name="connisteX10" fmla="*/ 1132522 w 1527393"/>
                <a:gd name="connsiteY10" fmla="*/ 18268 h 1140263"/>
                <a:gd name="connisteX11" fmla="*/ 1204277 w 1527393"/>
                <a:gd name="connsiteY11" fmla="*/ 27158 h 1140263"/>
                <a:gd name="connisteX12" fmla="*/ 1275397 w 1527393"/>
                <a:gd name="connsiteY12" fmla="*/ 54463 h 1140263"/>
                <a:gd name="connisteX13" fmla="*/ 1347152 w 1527393"/>
                <a:gd name="connsiteY13" fmla="*/ 126218 h 1140263"/>
                <a:gd name="connisteX14" fmla="*/ 1392237 w 1527393"/>
                <a:gd name="connsiteY14" fmla="*/ 206863 h 1140263"/>
                <a:gd name="connisteX15" fmla="*/ 1437322 w 1527393"/>
                <a:gd name="connsiteY15" fmla="*/ 287508 h 1140263"/>
                <a:gd name="connisteX16" fmla="*/ 1463992 w 1527393"/>
                <a:gd name="connsiteY16" fmla="*/ 368153 h 1140263"/>
                <a:gd name="connisteX17" fmla="*/ 1472882 w 1527393"/>
                <a:gd name="connsiteY17" fmla="*/ 457688 h 1140263"/>
                <a:gd name="connisteX18" fmla="*/ 1499552 w 1527393"/>
                <a:gd name="connsiteY18" fmla="*/ 529443 h 1140263"/>
                <a:gd name="connisteX19" fmla="*/ 1509077 w 1527393"/>
                <a:gd name="connsiteY19" fmla="*/ 601198 h 1140263"/>
                <a:gd name="connisteX20" fmla="*/ 1517967 w 1527393"/>
                <a:gd name="connsiteY20" fmla="*/ 681843 h 1140263"/>
                <a:gd name="connisteX21" fmla="*/ 1517967 w 1527393"/>
                <a:gd name="connsiteY21" fmla="*/ 753598 h 1140263"/>
                <a:gd name="connisteX22" fmla="*/ 1517967 w 1527393"/>
                <a:gd name="connsiteY22" fmla="*/ 825353 h 1140263"/>
                <a:gd name="connisteX23" fmla="*/ 1526857 w 1527393"/>
                <a:gd name="connsiteY23" fmla="*/ 897108 h 1140263"/>
                <a:gd name="connisteX24" fmla="*/ 1517967 w 1527393"/>
                <a:gd name="connsiteY24" fmla="*/ 968863 h 1140263"/>
                <a:gd name="connisteX25" fmla="*/ 1463992 w 1527393"/>
                <a:gd name="connsiteY25" fmla="*/ 1049508 h 1140263"/>
                <a:gd name="connisteX26" fmla="*/ 1383347 w 1527393"/>
                <a:gd name="connsiteY26" fmla="*/ 1093958 h 1140263"/>
                <a:gd name="connisteX27" fmla="*/ 1311592 w 1527393"/>
                <a:gd name="connsiteY27" fmla="*/ 1102848 h 1140263"/>
                <a:gd name="connisteX28" fmla="*/ 1230947 w 1527393"/>
                <a:gd name="connsiteY28" fmla="*/ 1130153 h 1140263"/>
                <a:gd name="connisteX29" fmla="*/ 1122997 w 1527393"/>
                <a:gd name="connsiteY29" fmla="*/ 1139043 h 1140263"/>
                <a:gd name="connisteX30" fmla="*/ 1051877 w 1527393"/>
                <a:gd name="connsiteY30" fmla="*/ 1111738 h 1140263"/>
                <a:gd name="connisteX31" fmla="*/ 989012 w 1527393"/>
                <a:gd name="connsiteY31" fmla="*/ 1040618 h 1140263"/>
                <a:gd name="connisteX32" fmla="*/ 980122 w 1527393"/>
                <a:gd name="connsiteY32" fmla="*/ 959338 h 1140263"/>
                <a:gd name="connisteX33" fmla="*/ 980122 w 1527393"/>
                <a:gd name="connsiteY33" fmla="*/ 878693 h 1140263"/>
                <a:gd name="connisteX34" fmla="*/ 989012 w 1527393"/>
                <a:gd name="connsiteY34" fmla="*/ 806938 h 1140263"/>
                <a:gd name="connisteX35" fmla="*/ 1006792 w 1527393"/>
                <a:gd name="connsiteY35" fmla="*/ 726293 h 1140263"/>
                <a:gd name="connisteX36" fmla="*/ 997902 w 1527393"/>
                <a:gd name="connsiteY36" fmla="*/ 645648 h 1140263"/>
                <a:gd name="connisteX37" fmla="*/ 943927 w 1527393"/>
                <a:gd name="connsiteY37" fmla="*/ 573893 h 1140263"/>
                <a:gd name="connisteX38" fmla="*/ 872172 w 1527393"/>
                <a:gd name="connsiteY38" fmla="*/ 529443 h 1140263"/>
                <a:gd name="connisteX39" fmla="*/ 782637 w 1527393"/>
                <a:gd name="connsiteY39" fmla="*/ 529443 h 1140263"/>
                <a:gd name="connisteX40" fmla="*/ 701992 w 1527393"/>
                <a:gd name="connsiteY40" fmla="*/ 529443 h 1140263"/>
                <a:gd name="connisteX41" fmla="*/ 612457 w 1527393"/>
                <a:gd name="connsiteY41" fmla="*/ 529443 h 1140263"/>
                <a:gd name="connisteX42" fmla="*/ 540702 w 1527393"/>
                <a:gd name="connsiteY42" fmla="*/ 529443 h 1140263"/>
                <a:gd name="connisteX43" fmla="*/ 468947 w 1527393"/>
                <a:gd name="connsiteY43" fmla="*/ 529443 h 1140263"/>
                <a:gd name="connisteX44" fmla="*/ 379412 w 1527393"/>
                <a:gd name="connsiteY44" fmla="*/ 529443 h 1140263"/>
                <a:gd name="connisteX45" fmla="*/ 298767 w 1527393"/>
                <a:gd name="connsiteY45" fmla="*/ 529443 h 1140263"/>
                <a:gd name="connisteX46" fmla="*/ 227012 w 1527393"/>
                <a:gd name="connsiteY46" fmla="*/ 529443 h 1140263"/>
                <a:gd name="connisteX47" fmla="*/ 155257 w 1527393"/>
                <a:gd name="connsiteY47" fmla="*/ 529443 h 1140263"/>
                <a:gd name="connisteX48" fmla="*/ 83502 w 1527393"/>
                <a:gd name="connsiteY48" fmla="*/ 520553 h 1140263"/>
                <a:gd name="connisteX49" fmla="*/ 38417 w 1527393"/>
                <a:gd name="connsiteY49" fmla="*/ 448798 h 1140263"/>
                <a:gd name="connisteX50" fmla="*/ 20637 w 1527393"/>
                <a:gd name="connsiteY50" fmla="*/ 377043 h 1140263"/>
                <a:gd name="connisteX51" fmla="*/ 2857 w 1527393"/>
                <a:gd name="connsiteY51" fmla="*/ 305288 h 1140263"/>
                <a:gd name="connisteX52" fmla="*/ 2857 w 1527393"/>
                <a:gd name="connsiteY52" fmla="*/ 233533 h 1140263"/>
                <a:gd name="connisteX53" fmla="*/ 20637 w 1527393"/>
                <a:gd name="connsiteY53" fmla="*/ 161778 h 1140263"/>
                <a:gd name="connisteX54" fmla="*/ 74612 w 1527393"/>
                <a:gd name="connsiteY54" fmla="*/ 90023 h 1140263"/>
                <a:gd name="connisteX55" fmla="*/ 92392 w 1527393"/>
                <a:gd name="connsiteY55" fmla="*/ 44938 h 114026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</a:cxnLst>
              <a:rect l="l" t="t" r="r" b="b"/>
              <a:pathLst>
                <a:path w="1527393" h="1140263">
                  <a:moveTo>
                    <a:pt x="92393" y="44939"/>
                  </a:moveTo>
                  <a:cubicBezTo>
                    <a:pt x="126683" y="36049"/>
                    <a:pt x="178753" y="44939"/>
                    <a:pt x="244793" y="44939"/>
                  </a:cubicBezTo>
                  <a:cubicBezTo>
                    <a:pt x="310833" y="44939"/>
                    <a:pt x="364808" y="44939"/>
                    <a:pt x="423863" y="44939"/>
                  </a:cubicBezTo>
                  <a:cubicBezTo>
                    <a:pt x="482918" y="44939"/>
                    <a:pt x="503238" y="44939"/>
                    <a:pt x="540703" y="44939"/>
                  </a:cubicBezTo>
                  <a:cubicBezTo>
                    <a:pt x="578168" y="44939"/>
                    <a:pt x="583883" y="44939"/>
                    <a:pt x="612458" y="44939"/>
                  </a:cubicBezTo>
                  <a:cubicBezTo>
                    <a:pt x="641033" y="44939"/>
                    <a:pt x="649923" y="44939"/>
                    <a:pt x="684213" y="44939"/>
                  </a:cubicBezTo>
                  <a:cubicBezTo>
                    <a:pt x="718503" y="44939"/>
                    <a:pt x="747078" y="46844"/>
                    <a:pt x="782638" y="44939"/>
                  </a:cubicBezTo>
                  <a:cubicBezTo>
                    <a:pt x="818198" y="43034"/>
                    <a:pt x="828993" y="43034"/>
                    <a:pt x="863283" y="36049"/>
                  </a:cubicBezTo>
                  <a:cubicBezTo>
                    <a:pt x="897573" y="29064"/>
                    <a:pt x="917258" y="16364"/>
                    <a:pt x="952818" y="9379"/>
                  </a:cubicBezTo>
                  <a:cubicBezTo>
                    <a:pt x="988378" y="2394"/>
                    <a:pt x="1006158" y="-1416"/>
                    <a:pt x="1042353" y="489"/>
                  </a:cubicBezTo>
                  <a:cubicBezTo>
                    <a:pt x="1078548" y="2394"/>
                    <a:pt x="1100138" y="13189"/>
                    <a:pt x="1132523" y="18269"/>
                  </a:cubicBezTo>
                  <a:cubicBezTo>
                    <a:pt x="1164908" y="23349"/>
                    <a:pt x="1175703" y="20174"/>
                    <a:pt x="1204278" y="27159"/>
                  </a:cubicBezTo>
                  <a:cubicBezTo>
                    <a:pt x="1232853" y="34144"/>
                    <a:pt x="1246823" y="34779"/>
                    <a:pt x="1275398" y="54464"/>
                  </a:cubicBezTo>
                  <a:cubicBezTo>
                    <a:pt x="1303973" y="74149"/>
                    <a:pt x="1323658" y="95739"/>
                    <a:pt x="1347153" y="126219"/>
                  </a:cubicBezTo>
                  <a:cubicBezTo>
                    <a:pt x="1370648" y="156699"/>
                    <a:pt x="1374458" y="174479"/>
                    <a:pt x="1392238" y="206864"/>
                  </a:cubicBezTo>
                  <a:cubicBezTo>
                    <a:pt x="1410018" y="239249"/>
                    <a:pt x="1422718" y="255124"/>
                    <a:pt x="1437323" y="287509"/>
                  </a:cubicBezTo>
                  <a:cubicBezTo>
                    <a:pt x="1451928" y="319894"/>
                    <a:pt x="1457008" y="333864"/>
                    <a:pt x="1463993" y="368154"/>
                  </a:cubicBezTo>
                  <a:cubicBezTo>
                    <a:pt x="1470978" y="402444"/>
                    <a:pt x="1465898" y="425304"/>
                    <a:pt x="1472883" y="457689"/>
                  </a:cubicBezTo>
                  <a:cubicBezTo>
                    <a:pt x="1479868" y="490074"/>
                    <a:pt x="1492568" y="500869"/>
                    <a:pt x="1499553" y="529444"/>
                  </a:cubicBezTo>
                  <a:cubicBezTo>
                    <a:pt x="1506538" y="558019"/>
                    <a:pt x="1505268" y="570719"/>
                    <a:pt x="1509078" y="601199"/>
                  </a:cubicBezTo>
                  <a:cubicBezTo>
                    <a:pt x="1512888" y="631679"/>
                    <a:pt x="1516063" y="651364"/>
                    <a:pt x="1517968" y="681844"/>
                  </a:cubicBezTo>
                  <a:cubicBezTo>
                    <a:pt x="1519873" y="712324"/>
                    <a:pt x="1517968" y="725024"/>
                    <a:pt x="1517968" y="753599"/>
                  </a:cubicBezTo>
                  <a:cubicBezTo>
                    <a:pt x="1517968" y="782174"/>
                    <a:pt x="1516063" y="796779"/>
                    <a:pt x="1517968" y="825354"/>
                  </a:cubicBezTo>
                  <a:cubicBezTo>
                    <a:pt x="1519873" y="853929"/>
                    <a:pt x="1526858" y="868534"/>
                    <a:pt x="1526858" y="897109"/>
                  </a:cubicBezTo>
                  <a:cubicBezTo>
                    <a:pt x="1526858" y="925684"/>
                    <a:pt x="1530668" y="938384"/>
                    <a:pt x="1517968" y="968864"/>
                  </a:cubicBezTo>
                  <a:cubicBezTo>
                    <a:pt x="1505268" y="999344"/>
                    <a:pt x="1490663" y="1024744"/>
                    <a:pt x="1463993" y="1049509"/>
                  </a:cubicBezTo>
                  <a:cubicBezTo>
                    <a:pt x="1437323" y="1074274"/>
                    <a:pt x="1413828" y="1083164"/>
                    <a:pt x="1383348" y="1093959"/>
                  </a:cubicBezTo>
                  <a:cubicBezTo>
                    <a:pt x="1352868" y="1104754"/>
                    <a:pt x="1342073" y="1095864"/>
                    <a:pt x="1311593" y="1102849"/>
                  </a:cubicBezTo>
                  <a:cubicBezTo>
                    <a:pt x="1281113" y="1109834"/>
                    <a:pt x="1268413" y="1123169"/>
                    <a:pt x="1230948" y="1130154"/>
                  </a:cubicBezTo>
                  <a:cubicBezTo>
                    <a:pt x="1193483" y="1137139"/>
                    <a:pt x="1158558" y="1142854"/>
                    <a:pt x="1122998" y="1139044"/>
                  </a:cubicBezTo>
                  <a:cubicBezTo>
                    <a:pt x="1087438" y="1135234"/>
                    <a:pt x="1078548" y="1131424"/>
                    <a:pt x="1051878" y="1111739"/>
                  </a:cubicBezTo>
                  <a:cubicBezTo>
                    <a:pt x="1025208" y="1092054"/>
                    <a:pt x="1003618" y="1071099"/>
                    <a:pt x="989013" y="1040619"/>
                  </a:cubicBezTo>
                  <a:cubicBezTo>
                    <a:pt x="974408" y="1010139"/>
                    <a:pt x="982028" y="991724"/>
                    <a:pt x="980123" y="959339"/>
                  </a:cubicBezTo>
                  <a:cubicBezTo>
                    <a:pt x="978218" y="926954"/>
                    <a:pt x="978218" y="909174"/>
                    <a:pt x="980123" y="878694"/>
                  </a:cubicBezTo>
                  <a:cubicBezTo>
                    <a:pt x="982028" y="848214"/>
                    <a:pt x="983933" y="837419"/>
                    <a:pt x="989013" y="806939"/>
                  </a:cubicBezTo>
                  <a:cubicBezTo>
                    <a:pt x="994093" y="776459"/>
                    <a:pt x="1004888" y="758679"/>
                    <a:pt x="1006793" y="726294"/>
                  </a:cubicBezTo>
                  <a:cubicBezTo>
                    <a:pt x="1008698" y="693909"/>
                    <a:pt x="1010603" y="676129"/>
                    <a:pt x="997903" y="645649"/>
                  </a:cubicBezTo>
                  <a:cubicBezTo>
                    <a:pt x="985203" y="615169"/>
                    <a:pt x="969328" y="597389"/>
                    <a:pt x="943928" y="573894"/>
                  </a:cubicBezTo>
                  <a:cubicBezTo>
                    <a:pt x="918528" y="550399"/>
                    <a:pt x="904558" y="538334"/>
                    <a:pt x="872173" y="529444"/>
                  </a:cubicBezTo>
                  <a:cubicBezTo>
                    <a:pt x="839788" y="520554"/>
                    <a:pt x="816928" y="529444"/>
                    <a:pt x="782638" y="529444"/>
                  </a:cubicBezTo>
                  <a:cubicBezTo>
                    <a:pt x="748348" y="529444"/>
                    <a:pt x="736283" y="529444"/>
                    <a:pt x="701993" y="529444"/>
                  </a:cubicBezTo>
                  <a:cubicBezTo>
                    <a:pt x="667703" y="529444"/>
                    <a:pt x="644843" y="529444"/>
                    <a:pt x="612458" y="529444"/>
                  </a:cubicBezTo>
                  <a:cubicBezTo>
                    <a:pt x="580073" y="529444"/>
                    <a:pt x="569278" y="529444"/>
                    <a:pt x="540703" y="529444"/>
                  </a:cubicBezTo>
                  <a:cubicBezTo>
                    <a:pt x="512128" y="529444"/>
                    <a:pt x="501333" y="529444"/>
                    <a:pt x="468948" y="529444"/>
                  </a:cubicBezTo>
                  <a:cubicBezTo>
                    <a:pt x="436563" y="529444"/>
                    <a:pt x="413703" y="529444"/>
                    <a:pt x="379413" y="529444"/>
                  </a:cubicBezTo>
                  <a:cubicBezTo>
                    <a:pt x="345123" y="529444"/>
                    <a:pt x="329248" y="529444"/>
                    <a:pt x="298768" y="529444"/>
                  </a:cubicBezTo>
                  <a:cubicBezTo>
                    <a:pt x="268288" y="529444"/>
                    <a:pt x="255588" y="529444"/>
                    <a:pt x="227013" y="529444"/>
                  </a:cubicBezTo>
                  <a:cubicBezTo>
                    <a:pt x="198438" y="529444"/>
                    <a:pt x="183833" y="531349"/>
                    <a:pt x="155258" y="529444"/>
                  </a:cubicBezTo>
                  <a:cubicBezTo>
                    <a:pt x="126683" y="527539"/>
                    <a:pt x="106998" y="536429"/>
                    <a:pt x="83503" y="520554"/>
                  </a:cubicBezTo>
                  <a:cubicBezTo>
                    <a:pt x="60008" y="504679"/>
                    <a:pt x="51118" y="477374"/>
                    <a:pt x="38418" y="448799"/>
                  </a:cubicBezTo>
                  <a:cubicBezTo>
                    <a:pt x="25718" y="420224"/>
                    <a:pt x="27623" y="405619"/>
                    <a:pt x="20638" y="377044"/>
                  </a:cubicBezTo>
                  <a:cubicBezTo>
                    <a:pt x="13653" y="348469"/>
                    <a:pt x="6668" y="333864"/>
                    <a:pt x="2858" y="305289"/>
                  </a:cubicBezTo>
                  <a:cubicBezTo>
                    <a:pt x="-952" y="276714"/>
                    <a:pt x="-952" y="262109"/>
                    <a:pt x="2858" y="233534"/>
                  </a:cubicBezTo>
                  <a:cubicBezTo>
                    <a:pt x="6668" y="204959"/>
                    <a:pt x="6033" y="190354"/>
                    <a:pt x="20638" y="161779"/>
                  </a:cubicBezTo>
                  <a:cubicBezTo>
                    <a:pt x="35243" y="133204"/>
                    <a:pt x="60008" y="113519"/>
                    <a:pt x="74613" y="90024"/>
                  </a:cubicBezTo>
                  <a:cubicBezTo>
                    <a:pt x="89218" y="66529"/>
                    <a:pt x="58103" y="53829"/>
                    <a:pt x="92393" y="44939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555" y="5579"/>
              <a:ext cx="2121" cy="1069"/>
            </a:xfrm>
            <a:custGeom>
              <a:avLst/>
              <a:gdLst>
                <a:gd name="connsiteX0" fmla="*/ 242 w 1965"/>
                <a:gd name="connsiteY0" fmla="*/ 29 h 1208"/>
                <a:gd name="connsiteX1" fmla="*/ 228 w 1965"/>
                <a:gd name="connsiteY1" fmla="*/ 15 h 1208"/>
                <a:gd name="connsiteX2" fmla="*/ 341 w 1965"/>
                <a:gd name="connsiteY2" fmla="*/ 15 h 1208"/>
                <a:gd name="connsiteX3" fmla="*/ 468 w 1965"/>
                <a:gd name="connsiteY3" fmla="*/ 1 h 1208"/>
                <a:gd name="connsiteX4" fmla="*/ 595 w 1965"/>
                <a:gd name="connsiteY4" fmla="*/ 1 h 1208"/>
                <a:gd name="connsiteX5" fmla="*/ 722 w 1965"/>
                <a:gd name="connsiteY5" fmla="*/ 1 h 1208"/>
                <a:gd name="connsiteX6" fmla="*/ 835 w 1965"/>
                <a:gd name="connsiteY6" fmla="*/ 1 h 1208"/>
                <a:gd name="connsiteX7" fmla="*/ 948 w 1965"/>
                <a:gd name="connsiteY7" fmla="*/ 15 h 1208"/>
                <a:gd name="connsiteX8" fmla="*/ 1075 w 1965"/>
                <a:gd name="connsiteY8" fmla="*/ 71 h 1208"/>
                <a:gd name="connsiteX9" fmla="*/ 1202 w 1965"/>
                <a:gd name="connsiteY9" fmla="*/ 142 h 1208"/>
                <a:gd name="connsiteX10" fmla="*/ 1329 w 1965"/>
                <a:gd name="connsiteY10" fmla="*/ 213 h 1208"/>
                <a:gd name="connsiteX11" fmla="*/ 1442 w 1965"/>
                <a:gd name="connsiteY11" fmla="*/ 283 h 1208"/>
                <a:gd name="connsiteX12" fmla="*/ 1555 w 1965"/>
                <a:gd name="connsiteY12" fmla="*/ 326 h 1208"/>
                <a:gd name="connsiteX13" fmla="*/ 1668 w 1965"/>
                <a:gd name="connsiteY13" fmla="*/ 424 h 1208"/>
                <a:gd name="connsiteX14" fmla="*/ 1767 w 1965"/>
                <a:gd name="connsiteY14" fmla="*/ 538 h 1208"/>
                <a:gd name="connsiteX15" fmla="*/ 1837 w 1965"/>
                <a:gd name="connsiteY15" fmla="*/ 665 h 1208"/>
                <a:gd name="connsiteX16" fmla="*/ 1908 w 1965"/>
                <a:gd name="connsiteY16" fmla="*/ 778 h 1208"/>
                <a:gd name="connsiteX17" fmla="*/ 1950 w 1965"/>
                <a:gd name="connsiteY17" fmla="*/ 891 h 1208"/>
                <a:gd name="connsiteX18" fmla="*/ 1964 w 1965"/>
                <a:gd name="connsiteY18" fmla="*/ 1018 h 1208"/>
                <a:gd name="connsiteX19" fmla="*/ 1922 w 1965"/>
                <a:gd name="connsiteY19" fmla="*/ 1131 h 1208"/>
                <a:gd name="connsiteX20" fmla="*/ 1809 w 1965"/>
                <a:gd name="connsiteY20" fmla="*/ 1188 h 1208"/>
                <a:gd name="connsiteX21" fmla="*/ 1696 w 1965"/>
                <a:gd name="connsiteY21" fmla="*/ 1202 h 1208"/>
                <a:gd name="connsiteX22" fmla="*/ 1583 w 1965"/>
                <a:gd name="connsiteY22" fmla="*/ 1202 h 1208"/>
                <a:gd name="connsiteX23" fmla="*/ 1456 w 1965"/>
                <a:gd name="connsiteY23" fmla="*/ 1202 h 1208"/>
                <a:gd name="connsiteX24" fmla="*/ 1343 w 1965"/>
                <a:gd name="connsiteY24" fmla="*/ 1202 h 1208"/>
                <a:gd name="connsiteX25" fmla="*/ 1230 w 1965"/>
                <a:gd name="connsiteY25" fmla="*/ 1202 h 1208"/>
                <a:gd name="connsiteX26" fmla="*/ 1103 w 1965"/>
                <a:gd name="connsiteY26" fmla="*/ 1202 h 1208"/>
                <a:gd name="connsiteX27" fmla="*/ 990 w 1965"/>
                <a:gd name="connsiteY27" fmla="*/ 1202 h 1208"/>
                <a:gd name="connsiteX28" fmla="*/ 877 w 1965"/>
                <a:gd name="connsiteY28" fmla="*/ 1202 h 1208"/>
                <a:gd name="connsiteX29" fmla="*/ 750 w 1965"/>
                <a:gd name="connsiteY29" fmla="*/ 1131 h 1208"/>
                <a:gd name="connsiteX30" fmla="*/ 637 w 1965"/>
                <a:gd name="connsiteY30" fmla="*/ 1089 h 1208"/>
                <a:gd name="connsiteX31" fmla="*/ 524 w 1965"/>
                <a:gd name="connsiteY31" fmla="*/ 1061 h 1208"/>
                <a:gd name="connsiteX32" fmla="*/ 412 w 1965"/>
                <a:gd name="connsiteY32" fmla="*/ 990 h 1208"/>
                <a:gd name="connsiteX33" fmla="*/ 299 w 1965"/>
                <a:gd name="connsiteY33" fmla="*/ 948 h 1208"/>
                <a:gd name="connsiteX34" fmla="*/ 172 w 1965"/>
                <a:gd name="connsiteY34" fmla="*/ 863 h 1208"/>
                <a:gd name="connsiteX35" fmla="*/ 59 w 1965"/>
                <a:gd name="connsiteY35" fmla="*/ 764 h 1208"/>
                <a:gd name="connsiteX36" fmla="*/ 16 w 1965"/>
                <a:gd name="connsiteY36" fmla="*/ 651 h 1208"/>
                <a:gd name="connsiteX37" fmla="*/ 2 w 1965"/>
                <a:gd name="connsiteY37" fmla="*/ 538 h 1208"/>
                <a:gd name="connsiteX38" fmla="*/ 44 w 1965"/>
                <a:gd name="connsiteY38" fmla="*/ 410 h 1208"/>
                <a:gd name="connsiteX39" fmla="*/ 101 w 1965"/>
                <a:gd name="connsiteY39" fmla="*/ 297 h 1208"/>
                <a:gd name="connsiteX40" fmla="*/ 186 w 1965"/>
                <a:gd name="connsiteY40" fmla="*/ 170 h 1208"/>
                <a:gd name="connsiteX41" fmla="*/ 230 w 1965"/>
                <a:gd name="connsiteY41" fmla="*/ 14 h 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66" h="1209">
                  <a:moveTo>
                    <a:pt x="242" y="29"/>
                  </a:moveTo>
                  <a:cubicBezTo>
                    <a:pt x="268" y="23"/>
                    <a:pt x="177" y="21"/>
                    <a:pt x="228" y="15"/>
                  </a:cubicBezTo>
                  <a:cubicBezTo>
                    <a:pt x="279" y="9"/>
                    <a:pt x="293" y="18"/>
                    <a:pt x="341" y="15"/>
                  </a:cubicBezTo>
                  <a:cubicBezTo>
                    <a:pt x="389" y="12"/>
                    <a:pt x="417" y="4"/>
                    <a:pt x="468" y="1"/>
                  </a:cubicBezTo>
                  <a:cubicBezTo>
                    <a:pt x="519" y="-2"/>
                    <a:pt x="544" y="1"/>
                    <a:pt x="595" y="1"/>
                  </a:cubicBezTo>
                  <a:cubicBezTo>
                    <a:pt x="646" y="1"/>
                    <a:pt x="674" y="1"/>
                    <a:pt x="722" y="1"/>
                  </a:cubicBezTo>
                  <a:cubicBezTo>
                    <a:pt x="770" y="1"/>
                    <a:pt x="790" y="-2"/>
                    <a:pt x="835" y="1"/>
                  </a:cubicBezTo>
                  <a:cubicBezTo>
                    <a:pt x="880" y="4"/>
                    <a:pt x="900" y="1"/>
                    <a:pt x="948" y="15"/>
                  </a:cubicBezTo>
                  <a:cubicBezTo>
                    <a:pt x="996" y="29"/>
                    <a:pt x="1024" y="46"/>
                    <a:pt x="1075" y="71"/>
                  </a:cubicBezTo>
                  <a:cubicBezTo>
                    <a:pt x="1126" y="96"/>
                    <a:pt x="1151" y="114"/>
                    <a:pt x="1202" y="142"/>
                  </a:cubicBezTo>
                  <a:cubicBezTo>
                    <a:pt x="1253" y="170"/>
                    <a:pt x="1281" y="185"/>
                    <a:pt x="1329" y="213"/>
                  </a:cubicBezTo>
                  <a:cubicBezTo>
                    <a:pt x="1377" y="241"/>
                    <a:pt x="1397" y="260"/>
                    <a:pt x="1442" y="283"/>
                  </a:cubicBezTo>
                  <a:cubicBezTo>
                    <a:pt x="1487" y="306"/>
                    <a:pt x="1510" y="298"/>
                    <a:pt x="1555" y="326"/>
                  </a:cubicBezTo>
                  <a:cubicBezTo>
                    <a:pt x="1600" y="354"/>
                    <a:pt x="1626" y="382"/>
                    <a:pt x="1668" y="424"/>
                  </a:cubicBezTo>
                  <a:cubicBezTo>
                    <a:pt x="1710" y="467"/>
                    <a:pt x="1733" y="490"/>
                    <a:pt x="1767" y="538"/>
                  </a:cubicBezTo>
                  <a:cubicBezTo>
                    <a:pt x="1801" y="586"/>
                    <a:pt x="1809" y="617"/>
                    <a:pt x="1837" y="665"/>
                  </a:cubicBezTo>
                  <a:cubicBezTo>
                    <a:pt x="1865" y="713"/>
                    <a:pt x="1885" y="733"/>
                    <a:pt x="1908" y="778"/>
                  </a:cubicBezTo>
                  <a:cubicBezTo>
                    <a:pt x="1931" y="823"/>
                    <a:pt x="1939" y="843"/>
                    <a:pt x="1950" y="891"/>
                  </a:cubicBezTo>
                  <a:cubicBezTo>
                    <a:pt x="1961" y="939"/>
                    <a:pt x="1970" y="970"/>
                    <a:pt x="1964" y="1018"/>
                  </a:cubicBezTo>
                  <a:cubicBezTo>
                    <a:pt x="1958" y="1066"/>
                    <a:pt x="1953" y="1097"/>
                    <a:pt x="1922" y="1131"/>
                  </a:cubicBezTo>
                  <a:cubicBezTo>
                    <a:pt x="1891" y="1165"/>
                    <a:pt x="1854" y="1174"/>
                    <a:pt x="1809" y="1188"/>
                  </a:cubicBezTo>
                  <a:cubicBezTo>
                    <a:pt x="1764" y="1202"/>
                    <a:pt x="1741" y="1199"/>
                    <a:pt x="1696" y="1202"/>
                  </a:cubicBezTo>
                  <a:cubicBezTo>
                    <a:pt x="1651" y="1205"/>
                    <a:pt x="1631" y="1202"/>
                    <a:pt x="1583" y="1202"/>
                  </a:cubicBezTo>
                  <a:cubicBezTo>
                    <a:pt x="1535" y="1202"/>
                    <a:pt x="1504" y="1202"/>
                    <a:pt x="1456" y="1202"/>
                  </a:cubicBezTo>
                  <a:cubicBezTo>
                    <a:pt x="1408" y="1202"/>
                    <a:pt x="1388" y="1202"/>
                    <a:pt x="1343" y="1202"/>
                  </a:cubicBezTo>
                  <a:cubicBezTo>
                    <a:pt x="1298" y="1202"/>
                    <a:pt x="1278" y="1202"/>
                    <a:pt x="1230" y="1202"/>
                  </a:cubicBezTo>
                  <a:cubicBezTo>
                    <a:pt x="1182" y="1202"/>
                    <a:pt x="1151" y="1202"/>
                    <a:pt x="1103" y="1202"/>
                  </a:cubicBezTo>
                  <a:cubicBezTo>
                    <a:pt x="1055" y="1202"/>
                    <a:pt x="1035" y="1202"/>
                    <a:pt x="990" y="1202"/>
                  </a:cubicBezTo>
                  <a:cubicBezTo>
                    <a:pt x="945" y="1202"/>
                    <a:pt x="925" y="1216"/>
                    <a:pt x="877" y="1202"/>
                  </a:cubicBezTo>
                  <a:cubicBezTo>
                    <a:pt x="829" y="1188"/>
                    <a:pt x="798" y="1154"/>
                    <a:pt x="750" y="1131"/>
                  </a:cubicBezTo>
                  <a:cubicBezTo>
                    <a:pt x="702" y="1108"/>
                    <a:pt x="682" y="1103"/>
                    <a:pt x="637" y="1089"/>
                  </a:cubicBezTo>
                  <a:cubicBezTo>
                    <a:pt x="592" y="1075"/>
                    <a:pt x="569" y="1081"/>
                    <a:pt x="524" y="1061"/>
                  </a:cubicBezTo>
                  <a:cubicBezTo>
                    <a:pt x="479" y="1041"/>
                    <a:pt x="457" y="1013"/>
                    <a:pt x="412" y="990"/>
                  </a:cubicBezTo>
                  <a:cubicBezTo>
                    <a:pt x="367" y="967"/>
                    <a:pt x="347" y="973"/>
                    <a:pt x="299" y="948"/>
                  </a:cubicBezTo>
                  <a:cubicBezTo>
                    <a:pt x="251" y="923"/>
                    <a:pt x="220" y="900"/>
                    <a:pt x="172" y="863"/>
                  </a:cubicBezTo>
                  <a:cubicBezTo>
                    <a:pt x="124" y="826"/>
                    <a:pt x="90" y="806"/>
                    <a:pt x="59" y="764"/>
                  </a:cubicBezTo>
                  <a:cubicBezTo>
                    <a:pt x="28" y="722"/>
                    <a:pt x="27" y="696"/>
                    <a:pt x="16" y="651"/>
                  </a:cubicBezTo>
                  <a:cubicBezTo>
                    <a:pt x="5" y="606"/>
                    <a:pt x="-4" y="586"/>
                    <a:pt x="2" y="538"/>
                  </a:cubicBezTo>
                  <a:cubicBezTo>
                    <a:pt x="8" y="490"/>
                    <a:pt x="24" y="459"/>
                    <a:pt x="44" y="410"/>
                  </a:cubicBezTo>
                  <a:cubicBezTo>
                    <a:pt x="64" y="362"/>
                    <a:pt x="73" y="345"/>
                    <a:pt x="101" y="297"/>
                  </a:cubicBezTo>
                  <a:cubicBezTo>
                    <a:pt x="129" y="249"/>
                    <a:pt x="163" y="218"/>
                    <a:pt x="186" y="170"/>
                  </a:cubicBezTo>
                  <a:cubicBezTo>
                    <a:pt x="209" y="122"/>
                    <a:pt x="226" y="34"/>
                    <a:pt x="230" y="14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2028" y="4035"/>
              <a:ext cx="385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>
                  <a:solidFill>
                    <a:schemeClr val="bg1"/>
                  </a:solidFill>
                </a:rPr>
                <a:t>Sequence 20, Frame 6</a:t>
              </a:r>
              <a:endParaRPr lang="" altLang="en-US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999" y="6241"/>
              <a:ext cx="1923" cy="721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0953" y="6695"/>
              <a:ext cx="5168" cy="12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0953" y="6788"/>
              <a:ext cx="515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 b="1">
                  <a:solidFill>
                    <a:schemeClr val="bg1"/>
                  </a:solidFill>
                </a:rPr>
                <a:t>DODT performs much better </a:t>
              </a:r>
              <a:endParaRPr lang="" altLang="en-US" b="1">
                <a:solidFill>
                  <a:schemeClr val="bg1"/>
                </a:solidFill>
              </a:endParaRPr>
            </a:p>
            <a:p>
              <a:r>
                <a:rPr lang="" altLang="en-US" b="1">
                  <a:solidFill>
                    <a:schemeClr val="bg1"/>
                  </a:solidFill>
                </a:rPr>
                <a:t>than origin AVOD model</a:t>
              </a:r>
              <a:endParaRPr lang="" altLang="en-US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671830" y="504825"/>
            <a:ext cx="98444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2400" b="1">
                <a:solidFill>
                  <a:schemeClr val="bg1"/>
                </a:solidFill>
              </a:rPr>
              <a:t>Comparisons of </a:t>
            </a:r>
            <a:r>
              <a:rPr lang="en-US" altLang="en-US" sz="2400" b="1">
                <a:solidFill>
                  <a:srgbClr val="FF0000"/>
                </a:solidFill>
              </a:rPr>
              <a:t>DODT (T = 3)</a:t>
            </a:r>
            <a:r>
              <a:rPr lang="en-US" altLang="en-US" sz="2400" b="1">
                <a:solidFill>
                  <a:schemeClr val="bg1"/>
                </a:solidFill>
              </a:rPr>
              <a:t>, </a:t>
            </a:r>
            <a:r>
              <a:rPr lang="" altLang="en-US" sz="2400" b="1">
                <a:solidFill>
                  <a:srgbClr val="FFFF00"/>
                </a:solidFill>
              </a:rPr>
              <a:t>DODT (T = 1)</a:t>
            </a:r>
            <a:r>
              <a:rPr lang="en-US" altLang="en-US" sz="2400" b="1">
                <a:solidFill>
                  <a:schemeClr val="bg1"/>
                </a:solidFill>
              </a:rPr>
              <a:t> and </a:t>
            </a:r>
            <a:r>
              <a:rPr lang="en-US" altLang="en-US" sz="2400" b="1">
                <a:solidFill>
                  <a:srgbClr val="00B050"/>
                </a:solidFill>
              </a:rPr>
              <a:t>ground truth</a:t>
            </a:r>
            <a:r>
              <a:rPr lang="en-US" altLang="en-US" sz="2400" b="1">
                <a:solidFill>
                  <a:schemeClr val="bg1"/>
                </a:solidFill>
              </a:rPr>
              <a:t> on</a:t>
            </a:r>
            <a:r>
              <a:rPr lang="en-US" altLang="en-US" sz="2400">
                <a:solidFill>
                  <a:schemeClr val="bg1"/>
                </a:solidFill>
              </a:rPr>
              <a:t> </a:t>
            </a:r>
            <a:r>
              <a:rPr lang="en-US" altLang="en-US" sz="2400" b="1">
                <a:solidFill>
                  <a:schemeClr val="bg1"/>
                </a:solidFill>
              </a:rPr>
              <a:t>our</a:t>
            </a:r>
            <a:endParaRPr lang="en-US" altLang="en-US" sz="2400" b="1">
              <a:solidFill>
                <a:schemeClr val="bg1"/>
              </a:solidFill>
            </a:endParaRPr>
          </a:p>
          <a:p>
            <a:pPr algn="l"/>
            <a:r>
              <a:rPr lang="en-US" altLang="en-US" sz="2400">
                <a:solidFill>
                  <a:schemeClr val="bg1"/>
                </a:solidFill>
              </a:rPr>
              <a:t> </a:t>
            </a:r>
            <a:r>
              <a:rPr lang="en-US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KITTI object tracking validation datasets.</a:t>
            </a:r>
            <a:endParaRPr lang="en-US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1334770"/>
            <a:ext cx="5765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>
                <a:solidFill>
                  <a:schemeClr val="bg1">
                    <a:lumMod val="75000"/>
                  </a:schemeClr>
                </a:solidFill>
              </a:rPr>
              <a:t>* Ground truth includes the labels we added manually.</a:t>
            </a:r>
            <a:endParaRPr lang="en-US" altLang="en-US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32230" y="2032000"/>
            <a:ext cx="9009380" cy="4017645"/>
            <a:chOff x="1900" y="3001"/>
            <a:chExt cx="14188" cy="6327"/>
          </a:xfrm>
        </p:grpSpPr>
        <p:pic>
          <p:nvPicPr>
            <p:cNvPr id="22" name="Picture 21" descr="WeChat Image_20190921231003"/>
            <p:cNvPicPr>
              <a:picLocks noChangeAspect="1"/>
            </p:cNvPicPr>
            <p:nvPr/>
          </p:nvPicPr>
          <p:blipFill>
            <a:blip r:embed="rId1"/>
            <a:srcRect l="15822" t="6818" r="8581" b="26631"/>
            <a:stretch>
              <a:fillRect/>
            </a:stretch>
          </p:blipFill>
          <p:spPr>
            <a:xfrm>
              <a:off x="1900" y="3001"/>
              <a:ext cx="14188" cy="6327"/>
            </a:xfrm>
            <a:prstGeom prst="rect">
              <a:avLst/>
            </a:prstGeom>
          </p:spPr>
        </p:pic>
        <p:sp>
          <p:nvSpPr>
            <p:cNvPr id="6" name="Text Box 5"/>
            <p:cNvSpPr txBox="1"/>
            <p:nvPr/>
          </p:nvSpPr>
          <p:spPr>
            <a:xfrm>
              <a:off x="11213" y="3274"/>
              <a:ext cx="423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>
                  <a:solidFill>
                    <a:schemeClr val="bg1"/>
                  </a:solidFill>
                </a:rPr>
                <a:t>Sequence 18, Frame 153</a:t>
              </a:r>
              <a:endParaRPr lang="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504" y="4525"/>
              <a:ext cx="1081" cy="1322"/>
            </a:xfrm>
            <a:prstGeom prst="ellipse">
              <a:avLst/>
            </a:prstGeom>
            <a:noFill/>
            <a:ln w="28575">
              <a:solidFill>
                <a:srgbClr val="FFFFFF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872" y="7536"/>
              <a:ext cx="1263" cy="17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05" y="7130"/>
              <a:ext cx="4207" cy="10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" y="5760"/>
              <a:ext cx="3005" cy="1683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8037" y="7683"/>
              <a:ext cx="2404" cy="241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 Box 2"/>
            <p:cNvSpPr txBox="1"/>
            <p:nvPr/>
          </p:nvSpPr>
          <p:spPr>
            <a:xfrm>
              <a:off x="10605" y="7195"/>
              <a:ext cx="4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 b="1">
                  <a:solidFill>
                    <a:schemeClr val="bg1"/>
                  </a:solidFill>
                </a:rPr>
                <a:t>DODT works better with </a:t>
              </a:r>
              <a:endParaRPr lang="" altLang="en-US" b="1">
                <a:solidFill>
                  <a:schemeClr val="bg1"/>
                </a:solidFill>
              </a:endParaRPr>
            </a:p>
            <a:p>
              <a:r>
                <a:rPr lang="" altLang="en-US" b="1">
                  <a:solidFill>
                    <a:schemeClr val="bg1"/>
                  </a:solidFill>
                </a:rPr>
                <a:t>larger temporal stride</a:t>
              </a:r>
              <a:endParaRPr lang="" altLang="en-US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eChat Image_20190921225431"/>
          <p:cNvPicPr>
            <a:picLocks noChangeAspect="1"/>
          </p:cNvPicPr>
          <p:nvPr/>
        </p:nvPicPr>
        <p:blipFill>
          <a:blip r:embed="rId1"/>
          <a:srcRect l="16213" t="7778" r="21794" b="36046"/>
          <a:stretch>
            <a:fillRect/>
          </a:stretch>
        </p:blipFill>
        <p:spPr>
          <a:xfrm>
            <a:off x="1339215" y="2352040"/>
            <a:ext cx="8948420" cy="38614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48970" y="492760"/>
            <a:ext cx="107645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2400" b="1">
                <a:solidFill>
                  <a:schemeClr val="bg1"/>
                </a:solidFill>
              </a:rPr>
              <a:t>Comparisons of </a:t>
            </a:r>
            <a:r>
              <a:rPr lang="en-US" altLang="en-US" sz="2400" b="1">
                <a:solidFill>
                  <a:srgbClr val="FF0000"/>
                </a:solidFill>
              </a:rPr>
              <a:t>DODT(T = 3)</a:t>
            </a:r>
            <a:r>
              <a:rPr lang="en-US" altLang="en-US" sz="2400" b="1">
                <a:solidFill>
                  <a:schemeClr val="bg1"/>
                </a:solidFill>
              </a:rPr>
              <a:t>, </a:t>
            </a:r>
            <a:r>
              <a:rPr lang="" altLang="en-US" sz="2400" b="1">
                <a:solidFill>
                  <a:srgbClr val="FFFF00"/>
                </a:solidFill>
              </a:rPr>
              <a:t>Based_DODT (T = 3)</a:t>
            </a:r>
            <a:r>
              <a:rPr lang="en-US" altLang="en-US" sz="2400" b="1">
                <a:solidFill>
                  <a:schemeClr val="bg1"/>
                </a:solidFill>
              </a:rPr>
              <a:t> and </a:t>
            </a:r>
            <a:r>
              <a:rPr lang="en-US" altLang="en-US" sz="2400" b="1">
                <a:solidFill>
                  <a:srgbClr val="00B050"/>
                </a:solidFill>
              </a:rPr>
              <a:t>ground truth</a:t>
            </a:r>
            <a:r>
              <a:rPr lang="en-US" altLang="en-US" sz="2400" b="1">
                <a:solidFill>
                  <a:schemeClr val="bg1"/>
                </a:solidFill>
              </a:rPr>
              <a:t> on</a:t>
            </a:r>
            <a:r>
              <a:rPr lang="en-US" altLang="en-US" sz="2400">
                <a:solidFill>
                  <a:schemeClr val="bg1"/>
                </a:solidFill>
              </a:rPr>
              <a:t> </a:t>
            </a:r>
            <a:r>
              <a:rPr lang="en-US" altLang="en-US" sz="2400" b="1">
                <a:solidFill>
                  <a:schemeClr val="bg1"/>
                </a:solidFill>
              </a:rPr>
              <a:t>our</a:t>
            </a:r>
            <a:endParaRPr lang="en-US" altLang="en-US" sz="2400" b="1">
              <a:solidFill>
                <a:schemeClr val="bg1"/>
              </a:solidFill>
            </a:endParaRPr>
          </a:p>
          <a:p>
            <a:pPr algn="l"/>
            <a:r>
              <a:rPr lang="en-US" altLang="en-US" sz="2400" b="1">
                <a:solidFill>
                  <a:schemeClr val="bg1"/>
                </a:solidFill>
              </a:rPr>
              <a:t> </a:t>
            </a:r>
            <a:r>
              <a:rPr lang="en-US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KITTI object tracking validation datasets.</a:t>
            </a:r>
            <a:endParaRPr lang="en-US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62000" y="1322705"/>
            <a:ext cx="101022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>
                <a:solidFill>
                  <a:schemeClr val="bg1">
                    <a:lumMod val="75000"/>
                  </a:schemeClr>
                </a:solidFill>
              </a:rPr>
              <a:t>* Ground truth includes the labels we added manually.</a:t>
            </a:r>
            <a:endParaRPr lang="en-US" alt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" altLang="en-US">
                <a:solidFill>
                  <a:schemeClr val="bg1">
                    <a:lumMod val="75000"/>
                  </a:schemeClr>
                </a:solidFill>
              </a:rPr>
              <a:t>* Based_DODT: DODT model without </a:t>
            </a:r>
            <a:r>
              <a:rPr lang="" altLang="en-US" i="1">
                <a:solidFill>
                  <a:schemeClr val="bg1">
                    <a:lumMod val="75000"/>
                  </a:schemeClr>
                </a:solidFill>
              </a:rPr>
              <a:t>Temporal module</a:t>
            </a:r>
            <a:r>
              <a:rPr lang="" altLang="en-US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" altLang="en-US" i="1">
                <a:solidFill>
                  <a:schemeClr val="bg1">
                    <a:lumMod val="75000"/>
                  </a:schemeClr>
                </a:solidFill>
              </a:rPr>
              <a:t>Motion based interpolation algorithm</a:t>
            </a:r>
            <a:r>
              <a:rPr lang="" altLang="en-US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87135" y="4017010"/>
            <a:ext cx="2594610" cy="7626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0">
            <a:off x="3830320" y="2519045"/>
            <a:ext cx="6165850" cy="2201545"/>
            <a:chOff x="6375" y="3940"/>
            <a:chExt cx="9710" cy="3467"/>
          </a:xfrm>
        </p:grpSpPr>
        <p:sp>
          <p:nvSpPr>
            <p:cNvPr id="3" name="Oval 2"/>
            <p:cNvSpPr/>
            <p:nvPr/>
          </p:nvSpPr>
          <p:spPr>
            <a:xfrm rot="1620000">
              <a:off x="7745" y="4201"/>
              <a:ext cx="961" cy="120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0453" y="6391"/>
              <a:ext cx="4129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 b="1">
                  <a:solidFill>
                    <a:schemeClr val="bg1"/>
                  </a:solidFill>
                </a:rPr>
                <a:t>DODT performs better </a:t>
              </a:r>
              <a:endParaRPr lang="" altLang="en-US" b="1">
                <a:solidFill>
                  <a:schemeClr val="bg1"/>
                </a:solidFill>
              </a:endParaRPr>
            </a:p>
            <a:p>
              <a:r>
                <a:rPr lang="" altLang="en-US" b="1">
                  <a:solidFill>
                    <a:schemeClr val="bg1"/>
                  </a:solidFill>
                </a:rPr>
                <a:t>with track extension</a:t>
              </a:r>
              <a:endParaRPr lang="" altLang="en-US" b="1">
                <a:solidFill>
                  <a:schemeClr val="bg1"/>
                </a:solidFill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12038" y="3940"/>
              <a:ext cx="404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" altLang="en-US">
                  <a:solidFill>
                    <a:schemeClr val="bg1"/>
                  </a:solidFill>
                </a:rPr>
                <a:t>Sequence 4, Frame 208</a:t>
              </a:r>
              <a:endParaRPr lang="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 rot="1020000">
              <a:off x="6375" y="5627"/>
              <a:ext cx="1056" cy="141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5104130" y="3429000"/>
            <a:ext cx="1144270" cy="839470"/>
          </a:xfrm>
          <a:prstGeom prst="straightConnector1">
            <a:avLst/>
          </a:prstGeom>
          <a:ln w="285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69460" y="3963035"/>
            <a:ext cx="1602740" cy="381635"/>
          </a:xfrm>
          <a:prstGeom prst="straightConnector1">
            <a:avLst/>
          </a:prstGeom>
          <a:ln w="285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4177665" y="3044825"/>
            <a:ext cx="38366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!</a:t>
            </a:r>
            <a:endParaRPr lang="en-US" altLang="en-US" sz="4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666726" y="1978025"/>
            <a:ext cx="6132209" cy="2859405"/>
            <a:chOff x="9047" y="3110"/>
            <a:chExt cx="9010" cy="4503"/>
          </a:xfrm>
        </p:grpSpPr>
        <p:sp>
          <p:nvSpPr>
            <p:cNvPr id="2" name="Rectangle 1"/>
            <p:cNvSpPr/>
            <p:nvPr/>
          </p:nvSpPr>
          <p:spPr>
            <a:xfrm>
              <a:off x="11093" y="3966"/>
              <a:ext cx="6964" cy="287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047" y="3110"/>
              <a:ext cx="2145" cy="450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900045" y="3223260"/>
            <a:ext cx="1729740" cy="735330"/>
            <a:chOff x="13012" y="2512"/>
            <a:chExt cx="2724" cy="1158"/>
          </a:xfrm>
        </p:grpSpPr>
        <p:sp>
          <p:nvSpPr>
            <p:cNvPr id="52" name="Cube 51"/>
            <p:cNvSpPr/>
            <p:nvPr/>
          </p:nvSpPr>
          <p:spPr>
            <a:xfrm>
              <a:off x="13012" y="268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Cube 52"/>
            <p:cNvSpPr/>
            <p:nvPr/>
          </p:nvSpPr>
          <p:spPr>
            <a:xfrm>
              <a:off x="13444" y="268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13888" y="269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15364" y="2681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14908" y="268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4296" y="2512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 Box 57"/>
            <p:cNvSpPr txBox="1"/>
            <p:nvPr/>
          </p:nvSpPr>
          <p:spPr>
            <a:xfrm>
              <a:off x="13127" y="3236"/>
              <a:ext cx="223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K 3D Proposals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34645" y="1304290"/>
            <a:ext cx="1938020" cy="1173480"/>
            <a:chOff x="1268" y="5219"/>
            <a:chExt cx="3052" cy="1848"/>
          </a:xfrm>
        </p:grpSpPr>
        <p:grpSp>
          <p:nvGrpSpPr>
            <p:cNvPr id="65" name="Group 64"/>
            <p:cNvGrpSpPr/>
            <p:nvPr/>
          </p:nvGrpSpPr>
          <p:grpSpPr>
            <a:xfrm>
              <a:off x="2296" y="5219"/>
              <a:ext cx="2024" cy="1848"/>
              <a:chOff x="809" y="5161"/>
              <a:chExt cx="2024" cy="1848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09" y="5161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85" y="5337"/>
                <a:ext cx="1011" cy="70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063" y="6343"/>
                <a:ext cx="1454" cy="4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Text Box 62"/>
              <p:cNvSpPr txBox="1"/>
              <p:nvPr/>
            </p:nvSpPr>
            <p:spPr>
              <a:xfrm>
                <a:off x="1378" y="5332"/>
                <a:ext cx="832" cy="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BEV 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maps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63"/>
              <p:cNvSpPr txBox="1"/>
              <p:nvPr/>
            </p:nvSpPr>
            <p:spPr>
              <a:xfrm>
                <a:off x="1330" y="6356"/>
                <a:ext cx="899" cy="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" name="Text Box 65"/>
            <p:cNvSpPr txBox="1"/>
            <p:nvPr/>
          </p:nvSpPr>
          <p:spPr>
            <a:xfrm>
              <a:off x="1268" y="5926"/>
              <a:ext cx="1094" cy="4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0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92735" y="4231640"/>
            <a:ext cx="1950085" cy="1173480"/>
            <a:chOff x="1249" y="5219"/>
            <a:chExt cx="3071" cy="1848"/>
          </a:xfrm>
        </p:grpSpPr>
        <p:grpSp>
          <p:nvGrpSpPr>
            <p:cNvPr id="70" name="Group 69"/>
            <p:cNvGrpSpPr/>
            <p:nvPr/>
          </p:nvGrpSpPr>
          <p:grpSpPr>
            <a:xfrm>
              <a:off x="2296" y="5219"/>
              <a:ext cx="2024" cy="1848"/>
              <a:chOff x="809" y="5161"/>
              <a:chExt cx="2024" cy="184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809" y="5161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85" y="5337"/>
                <a:ext cx="1011" cy="70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063" y="6343"/>
                <a:ext cx="1454" cy="4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Text Box 73"/>
              <p:cNvSpPr txBox="1"/>
              <p:nvPr/>
            </p:nvSpPr>
            <p:spPr>
              <a:xfrm>
                <a:off x="1378" y="5332"/>
                <a:ext cx="832" cy="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BEV 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maps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Text Box 74"/>
              <p:cNvSpPr txBox="1"/>
              <p:nvPr/>
            </p:nvSpPr>
            <p:spPr>
              <a:xfrm>
                <a:off x="1330" y="6356"/>
                <a:ext cx="899" cy="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6" name="Text Box 75"/>
            <p:cNvSpPr txBox="1"/>
            <p:nvPr/>
          </p:nvSpPr>
          <p:spPr>
            <a:xfrm>
              <a:off x="1249" y="5942"/>
              <a:ext cx="1094" cy="4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" name="Right Arrow 80"/>
          <p:cNvSpPr/>
          <p:nvPr/>
        </p:nvSpPr>
        <p:spPr>
          <a:xfrm>
            <a:off x="4921250" y="1799590"/>
            <a:ext cx="566420" cy="18288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2363470" y="1799590"/>
            <a:ext cx="827405" cy="3480435"/>
            <a:chOff x="4463" y="5999"/>
            <a:chExt cx="1303" cy="5481"/>
          </a:xfrm>
        </p:grpSpPr>
        <p:sp>
          <p:nvSpPr>
            <p:cNvPr id="79" name="Right Arrow 78"/>
            <p:cNvSpPr/>
            <p:nvPr/>
          </p:nvSpPr>
          <p:spPr>
            <a:xfrm>
              <a:off x="4694" y="5999"/>
              <a:ext cx="1007" cy="29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 Box 82"/>
            <p:cNvSpPr txBox="1"/>
            <p:nvPr/>
          </p:nvSpPr>
          <p:spPr>
            <a:xfrm>
              <a:off x="4569" y="6197"/>
              <a:ext cx="1197" cy="7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</a:t>
              </a:r>
              <a:endPara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Extractor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Text Box 82"/>
            <p:cNvSpPr txBox="1"/>
            <p:nvPr/>
          </p:nvSpPr>
          <p:spPr>
            <a:xfrm>
              <a:off x="4463" y="10753"/>
              <a:ext cx="1197" cy="7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</a:t>
              </a:r>
              <a:endPara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Extractor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Text Box 83"/>
          <p:cNvSpPr txBox="1"/>
          <p:nvPr/>
        </p:nvSpPr>
        <p:spPr>
          <a:xfrm>
            <a:off x="4765675" y="2016760"/>
            <a:ext cx="93326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RoI Pooling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 Box 84"/>
          <p:cNvSpPr txBox="1"/>
          <p:nvPr/>
        </p:nvSpPr>
        <p:spPr>
          <a:xfrm>
            <a:off x="1315085" y="2477770"/>
            <a:ext cx="51693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 = 0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 Box 85"/>
          <p:cNvSpPr txBox="1"/>
          <p:nvPr/>
        </p:nvSpPr>
        <p:spPr>
          <a:xfrm>
            <a:off x="1324610" y="5405120"/>
            <a:ext cx="51693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 = 4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3374390" y="1304290"/>
            <a:ext cx="1285240" cy="1173480"/>
            <a:chOff x="6093" y="5335"/>
            <a:chExt cx="2024" cy="1848"/>
          </a:xfrm>
        </p:grpSpPr>
        <p:sp>
          <p:nvSpPr>
            <p:cNvPr id="90" name="Rectangle 89"/>
            <p:cNvSpPr/>
            <p:nvPr/>
          </p:nvSpPr>
          <p:spPr>
            <a:xfrm>
              <a:off x="6093" y="5335"/>
              <a:ext cx="2024" cy="18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Cube 86"/>
            <p:cNvSpPr/>
            <p:nvPr/>
          </p:nvSpPr>
          <p:spPr>
            <a:xfrm>
              <a:off x="6331" y="6457"/>
              <a:ext cx="1454" cy="489"/>
            </a:xfrm>
            <a:prstGeom prst="cub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6612" y="5507"/>
              <a:ext cx="1011" cy="707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Right Arrow 100"/>
          <p:cNvSpPr/>
          <p:nvPr/>
        </p:nvSpPr>
        <p:spPr>
          <a:xfrm>
            <a:off x="4880610" y="4726940"/>
            <a:ext cx="566420" cy="18288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 Box 101"/>
          <p:cNvSpPr txBox="1"/>
          <p:nvPr/>
        </p:nvSpPr>
        <p:spPr>
          <a:xfrm>
            <a:off x="4725035" y="4944110"/>
            <a:ext cx="93326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RoI Pooling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3333750" y="4231640"/>
            <a:ext cx="1285240" cy="1173480"/>
            <a:chOff x="6093" y="5335"/>
            <a:chExt cx="2024" cy="1848"/>
          </a:xfrm>
        </p:grpSpPr>
        <p:sp>
          <p:nvSpPr>
            <p:cNvPr id="104" name="Rectangle 103"/>
            <p:cNvSpPr/>
            <p:nvPr/>
          </p:nvSpPr>
          <p:spPr>
            <a:xfrm>
              <a:off x="6093" y="5335"/>
              <a:ext cx="2024" cy="18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Cube 104"/>
            <p:cNvSpPr/>
            <p:nvPr/>
          </p:nvSpPr>
          <p:spPr>
            <a:xfrm>
              <a:off x="6331" y="6457"/>
              <a:ext cx="1454" cy="489"/>
            </a:xfrm>
            <a:prstGeom prst="cub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Cube 105"/>
            <p:cNvSpPr/>
            <p:nvPr/>
          </p:nvSpPr>
          <p:spPr>
            <a:xfrm>
              <a:off x="6612" y="5507"/>
              <a:ext cx="1011" cy="707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Text Box 106"/>
          <p:cNvSpPr txBox="1"/>
          <p:nvPr/>
        </p:nvSpPr>
        <p:spPr>
          <a:xfrm>
            <a:off x="3134995" y="5448935"/>
            <a:ext cx="1683385" cy="275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Right Arrow 114"/>
          <p:cNvSpPr/>
          <p:nvPr/>
        </p:nvSpPr>
        <p:spPr>
          <a:xfrm>
            <a:off x="2474595" y="4680585"/>
            <a:ext cx="660400" cy="16446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5853430" y="1455420"/>
            <a:ext cx="1073150" cy="861695"/>
            <a:chOff x="9296" y="5327"/>
            <a:chExt cx="1690" cy="1357"/>
          </a:xfrm>
        </p:grpSpPr>
        <p:grpSp>
          <p:nvGrpSpPr>
            <p:cNvPr id="128" name="Group 127"/>
            <p:cNvGrpSpPr/>
            <p:nvPr/>
          </p:nvGrpSpPr>
          <p:grpSpPr>
            <a:xfrm>
              <a:off x="9296" y="6102"/>
              <a:ext cx="1680" cy="582"/>
              <a:chOff x="9332" y="5024"/>
              <a:chExt cx="1680" cy="582"/>
            </a:xfrm>
          </p:grpSpPr>
          <p:sp>
            <p:nvSpPr>
              <p:cNvPr id="124" name="Cube 123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Cube 124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Text Box 126"/>
              <p:cNvSpPr txBox="1"/>
              <p:nvPr/>
            </p:nvSpPr>
            <p:spPr>
              <a:xfrm>
                <a:off x="10098" y="5024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9306" y="5327"/>
              <a:ext cx="1680" cy="582"/>
              <a:chOff x="9332" y="5024"/>
              <a:chExt cx="1680" cy="582"/>
            </a:xfrm>
          </p:grpSpPr>
          <p:sp>
            <p:nvSpPr>
              <p:cNvPr id="131" name="Cube 130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Cube 131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Cube 132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Text Box 133"/>
              <p:cNvSpPr txBox="1"/>
              <p:nvPr/>
            </p:nvSpPr>
            <p:spPr>
              <a:xfrm>
                <a:off x="10098" y="5024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5826125" y="4373245"/>
            <a:ext cx="1073150" cy="861695"/>
            <a:chOff x="9296" y="5327"/>
            <a:chExt cx="1690" cy="1357"/>
          </a:xfrm>
        </p:grpSpPr>
        <p:grpSp>
          <p:nvGrpSpPr>
            <p:cNvPr id="137" name="Group 136"/>
            <p:cNvGrpSpPr/>
            <p:nvPr/>
          </p:nvGrpSpPr>
          <p:grpSpPr>
            <a:xfrm>
              <a:off x="9296" y="6102"/>
              <a:ext cx="1680" cy="582"/>
              <a:chOff x="9332" y="5024"/>
              <a:chExt cx="1680" cy="582"/>
            </a:xfrm>
          </p:grpSpPr>
          <p:sp>
            <p:nvSpPr>
              <p:cNvPr id="138" name="Cube 137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Cube 138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Cube 139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Text Box 140"/>
              <p:cNvSpPr txBox="1"/>
              <p:nvPr/>
            </p:nvSpPr>
            <p:spPr>
              <a:xfrm>
                <a:off x="10098" y="5024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9306" y="5327"/>
              <a:ext cx="1680" cy="582"/>
              <a:chOff x="9332" y="5024"/>
              <a:chExt cx="1680" cy="582"/>
            </a:xfrm>
          </p:grpSpPr>
          <p:sp>
            <p:nvSpPr>
              <p:cNvPr id="143" name="Cube 142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Cube 143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Cube 144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Text Box 145"/>
              <p:cNvSpPr txBox="1"/>
              <p:nvPr/>
            </p:nvSpPr>
            <p:spPr>
              <a:xfrm>
                <a:off x="10098" y="5024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7126605" y="1849120"/>
            <a:ext cx="596900" cy="400685"/>
            <a:chOff x="11223" y="5791"/>
            <a:chExt cx="940" cy="631"/>
          </a:xfrm>
        </p:grpSpPr>
        <p:sp>
          <p:nvSpPr>
            <p:cNvPr id="152" name="Right Arrow 151"/>
            <p:cNvSpPr/>
            <p:nvPr/>
          </p:nvSpPr>
          <p:spPr>
            <a:xfrm>
              <a:off x="11270" y="5791"/>
              <a:ext cx="892" cy="28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Text Box 152"/>
            <p:cNvSpPr txBox="1"/>
            <p:nvPr/>
          </p:nvSpPr>
          <p:spPr>
            <a:xfrm>
              <a:off x="11223" y="5988"/>
              <a:ext cx="94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Fusion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7854315" y="1655445"/>
            <a:ext cx="1066800" cy="369570"/>
            <a:chOff x="12343" y="5421"/>
            <a:chExt cx="1680" cy="582"/>
          </a:xfrm>
        </p:grpSpPr>
        <p:sp>
          <p:nvSpPr>
            <p:cNvPr id="155" name="Cube 154"/>
            <p:cNvSpPr/>
            <p:nvPr/>
          </p:nvSpPr>
          <p:spPr>
            <a:xfrm>
              <a:off x="12343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be 155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be 156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Text Box 157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7137400" y="4765040"/>
            <a:ext cx="597535" cy="400685"/>
            <a:chOff x="11223" y="5791"/>
            <a:chExt cx="941" cy="631"/>
          </a:xfrm>
        </p:grpSpPr>
        <p:sp>
          <p:nvSpPr>
            <p:cNvPr id="170" name="Right Arrow 169"/>
            <p:cNvSpPr/>
            <p:nvPr/>
          </p:nvSpPr>
          <p:spPr>
            <a:xfrm>
              <a:off x="11255" y="5791"/>
              <a:ext cx="892" cy="28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Text Box 170"/>
            <p:cNvSpPr txBox="1"/>
            <p:nvPr/>
          </p:nvSpPr>
          <p:spPr>
            <a:xfrm>
              <a:off x="11223" y="5988"/>
              <a:ext cx="94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Fusion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7865110" y="4571365"/>
            <a:ext cx="1066800" cy="369570"/>
            <a:chOff x="12343" y="5421"/>
            <a:chExt cx="1680" cy="582"/>
          </a:xfrm>
        </p:grpSpPr>
        <p:sp>
          <p:nvSpPr>
            <p:cNvPr id="173" name="Cube 172"/>
            <p:cNvSpPr/>
            <p:nvPr/>
          </p:nvSpPr>
          <p:spPr>
            <a:xfrm>
              <a:off x="12343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Cube 173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Cube 174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Text Box 175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7" name="Text Box 176"/>
          <p:cNvSpPr txBox="1"/>
          <p:nvPr/>
        </p:nvSpPr>
        <p:spPr>
          <a:xfrm>
            <a:off x="7853045" y="2073275"/>
            <a:ext cx="107914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Fused f</a:t>
            </a:r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 Box 177"/>
          <p:cNvSpPr txBox="1"/>
          <p:nvPr/>
        </p:nvSpPr>
        <p:spPr>
          <a:xfrm>
            <a:off x="7865110" y="5000625"/>
            <a:ext cx="107914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Fused </a:t>
            </a:r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3" name="Straight Arrow Connector 182"/>
          <p:cNvCxnSpPr/>
          <p:nvPr/>
        </p:nvCxnSpPr>
        <p:spPr>
          <a:xfrm flipH="1">
            <a:off x="6409055" y="2317750"/>
            <a:ext cx="5080" cy="568960"/>
          </a:xfrm>
          <a:prstGeom prst="straightConnector1">
            <a:avLst/>
          </a:prstGeom>
          <a:ln w="57150">
            <a:noFill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6414135" y="3848735"/>
            <a:ext cx="0" cy="513080"/>
          </a:xfrm>
          <a:prstGeom prst="straightConnector1">
            <a:avLst/>
          </a:prstGeom>
          <a:ln w="57150">
            <a:noFill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ight Arrow 186"/>
          <p:cNvSpPr/>
          <p:nvPr/>
        </p:nvSpPr>
        <p:spPr>
          <a:xfrm>
            <a:off x="7127240" y="3290570"/>
            <a:ext cx="607695" cy="182880"/>
          </a:xfrm>
          <a:prstGeom prst="rightArrow">
            <a:avLst/>
          </a:prstGeom>
          <a:solidFill>
            <a:srgbClr val="E15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7865110" y="3151505"/>
            <a:ext cx="1066800" cy="369570"/>
            <a:chOff x="12343" y="5421"/>
            <a:chExt cx="1680" cy="582"/>
          </a:xfrm>
        </p:grpSpPr>
        <p:sp>
          <p:nvSpPr>
            <p:cNvPr id="190" name="Cube 189"/>
            <p:cNvSpPr/>
            <p:nvPr/>
          </p:nvSpPr>
          <p:spPr>
            <a:xfrm>
              <a:off x="12343" y="5593"/>
              <a:ext cx="372" cy="408"/>
            </a:xfrm>
            <a:prstGeom prst="cube">
              <a:avLst/>
            </a:prstGeom>
            <a:solidFill>
              <a:srgbClr val="E15B27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Cube 190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15B27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Cube 191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15B27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Text Box 192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4" name="Text Box 193"/>
          <p:cNvSpPr txBox="1"/>
          <p:nvPr/>
        </p:nvSpPr>
        <p:spPr>
          <a:xfrm>
            <a:off x="7942570" y="3612515"/>
            <a:ext cx="88838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1" name="Group 200"/>
          <p:cNvGrpSpPr/>
          <p:nvPr/>
        </p:nvGrpSpPr>
        <p:grpSpPr>
          <a:xfrm>
            <a:off x="9120505" y="1564640"/>
            <a:ext cx="733425" cy="800735"/>
            <a:chOff x="14363" y="4979"/>
            <a:chExt cx="1155" cy="1261"/>
          </a:xfrm>
        </p:grpSpPr>
        <p:sp>
          <p:nvSpPr>
            <p:cNvPr id="196" name="Right Arrow 195"/>
            <p:cNvSpPr/>
            <p:nvPr/>
          </p:nvSpPr>
          <p:spPr>
            <a:xfrm>
              <a:off x="14363" y="5354"/>
              <a:ext cx="892" cy="288"/>
            </a:xfrm>
            <a:prstGeom prst="rightArrow">
              <a:avLst/>
            </a:prstGeom>
            <a:solidFill>
              <a:srgbClr val="E91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Text Box 197"/>
            <p:cNvSpPr txBox="1"/>
            <p:nvPr/>
          </p:nvSpPr>
          <p:spPr>
            <a:xfrm>
              <a:off x="14453" y="4979"/>
              <a:ext cx="58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Right Arrow 198"/>
            <p:cNvSpPr/>
            <p:nvPr/>
          </p:nvSpPr>
          <p:spPr>
            <a:xfrm>
              <a:off x="14623" y="5585"/>
              <a:ext cx="892" cy="288"/>
            </a:xfrm>
            <a:prstGeom prst="rightArrow">
              <a:avLst/>
            </a:prstGeom>
            <a:solidFill>
              <a:srgbClr val="E91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Text Box 199"/>
            <p:cNvSpPr txBox="1"/>
            <p:nvPr/>
          </p:nvSpPr>
          <p:spPr>
            <a:xfrm>
              <a:off x="14712" y="5806"/>
              <a:ext cx="8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9118600" y="3007995"/>
            <a:ext cx="733425" cy="800735"/>
            <a:chOff x="14363" y="4979"/>
            <a:chExt cx="1155" cy="1261"/>
          </a:xfrm>
        </p:grpSpPr>
        <p:sp>
          <p:nvSpPr>
            <p:cNvPr id="205" name="Right Arrow 204"/>
            <p:cNvSpPr/>
            <p:nvPr/>
          </p:nvSpPr>
          <p:spPr>
            <a:xfrm>
              <a:off x="14363" y="5354"/>
              <a:ext cx="892" cy="288"/>
            </a:xfrm>
            <a:prstGeom prst="rightArrow">
              <a:avLst/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Text Box 205"/>
            <p:cNvSpPr txBox="1"/>
            <p:nvPr/>
          </p:nvSpPr>
          <p:spPr>
            <a:xfrm>
              <a:off x="14453" y="4979"/>
              <a:ext cx="58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Right Arrow 206"/>
            <p:cNvSpPr/>
            <p:nvPr/>
          </p:nvSpPr>
          <p:spPr>
            <a:xfrm>
              <a:off x="14623" y="5585"/>
              <a:ext cx="892" cy="288"/>
            </a:xfrm>
            <a:prstGeom prst="rightArrow">
              <a:avLst/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Text Box 207"/>
            <p:cNvSpPr txBox="1"/>
            <p:nvPr/>
          </p:nvSpPr>
          <p:spPr>
            <a:xfrm>
              <a:off x="14712" y="5806"/>
              <a:ext cx="8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9121140" y="4467225"/>
            <a:ext cx="733425" cy="800735"/>
            <a:chOff x="14363" y="4979"/>
            <a:chExt cx="1155" cy="1261"/>
          </a:xfrm>
        </p:grpSpPr>
        <p:sp>
          <p:nvSpPr>
            <p:cNvPr id="210" name="Right Arrow 209"/>
            <p:cNvSpPr/>
            <p:nvPr/>
          </p:nvSpPr>
          <p:spPr>
            <a:xfrm>
              <a:off x="14363" y="5354"/>
              <a:ext cx="892" cy="288"/>
            </a:xfrm>
            <a:prstGeom prst="rightArrow">
              <a:avLst/>
            </a:prstGeom>
            <a:solidFill>
              <a:srgbClr val="E91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 Box 210"/>
            <p:cNvSpPr txBox="1"/>
            <p:nvPr/>
          </p:nvSpPr>
          <p:spPr>
            <a:xfrm>
              <a:off x="14453" y="4979"/>
              <a:ext cx="58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Right Arrow 211"/>
            <p:cNvSpPr/>
            <p:nvPr/>
          </p:nvSpPr>
          <p:spPr>
            <a:xfrm>
              <a:off x="14623" y="5585"/>
              <a:ext cx="892" cy="288"/>
            </a:xfrm>
            <a:prstGeom prst="rightArrow">
              <a:avLst/>
            </a:prstGeom>
            <a:solidFill>
              <a:srgbClr val="E91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 Box 212"/>
            <p:cNvSpPr txBox="1"/>
            <p:nvPr/>
          </p:nvSpPr>
          <p:spPr>
            <a:xfrm>
              <a:off x="14712" y="5806"/>
              <a:ext cx="8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4" name="Text Box 213"/>
          <p:cNvSpPr txBox="1"/>
          <p:nvPr/>
        </p:nvSpPr>
        <p:spPr>
          <a:xfrm>
            <a:off x="3516630" y="2510790"/>
            <a:ext cx="1000760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1" name="Group 230"/>
          <p:cNvGrpSpPr/>
          <p:nvPr/>
        </p:nvGrpSpPr>
        <p:grpSpPr>
          <a:xfrm>
            <a:off x="10098405" y="1106170"/>
            <a:ext cx="1362710" cy="1221105"/>
            <a:chOff x="15903" y="4569"/>
            <a:chExt cx="2146" cy="1923"/>
          </a:xfrm>
        </p:grpSpPr>
        <p:sp>
          <p:nvSpPr>
            <p:cNvPr id="215" name="Rectangle 214"/>
            <p:cNvSpPr/>
            <p:nvPr/>
          </p:nvSpPr>
          <p:spPr>
            <a:xfrm>
              <a:off x="15903" y="4914"/>
              <a:ext cx="2147" cy="1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6250" y="4755"/>
              <a:ext cx="245" cy="44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6853" y="5539"/>
              <a:ext cx="245" cy="4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 rot="20160000">
              <a:off x="16170" y="5740"/>
              <a:ext cx="245" cy="44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7616" y="6044"/>
              <a:ext cx="245" cy="44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 rot="5400000">
              <a:off x="17469" y="5066"/>
              <a:ext cx="245" cy="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16373" y="4569"/>
              <a:ext cx="0" cy="308"/>
            </a:xfrm>
            <a:prstGeom prst="straightConnector1">
              <a:avLst/>
            </a:prstGeom>
            <a:ln w="12700">
              <a:solidFill>
                <a:srgbClr val="70AD4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16976" y="5329"/>
              <a:ext cx="0" cy="308"/>
            </a:xfrm>
            <a:prstGeom prst="straightConnector1">
              <a:avLst/>
            </a:prstGeom>
            <a:ln w="12700">
              <a:solidFill>
                <a:srgbClr val="AE5A2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H="1" flipV="1">
              <a:off x="16130" y="5558"/>
              <a:ext cx="120" cy="29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 flipV="1">
              <a:off x="17738" y="5853"/>
              <a:ext cx="0" cy="308"/>
            </a:xfrm>
            <a:prstGeom prst="straightConnector1">
              <a:avLst/>
            </a:prstGeom>
            <a:ln w="12700">
              <a:solidFill>
                <a:srgbClr val="78787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rot="5400000" flipV="1">
              <a:off x="17890" y="5125"/>
              <a:ext cx="0" cy="308"/>
            </a:xfrm>
            <a:prstGeom prst="straightConnector1">
              <a:avLst/>
            </a:prstGeom>
            <a:ln w="12700">
              <a:solidFill>
                <a:srgbClr val="41719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10107295" y="4527550"/>
            <a:ext cx="1618615" cy="921385"/>
            <a:chOff x="15903" y="4914"/>
            <a:chExt cx="2549" cy="1451"/>
          </a:xfrm>
        </p:grpSpPr>
        <p:sp>
          <p:nvSpPr>
            <p:cNvPr id="236" name="Rectangle 235"/>
            <p:cNvSpPr/>
            <p:nvPr/>
          </p:nvSpPr>
          <p:spPr>
            <a:xfrm>
              <a:off x="15903" y="4914"/>
              <a:ext cx="2147" cy="1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16853" y="5154"/>
              <a:ext cx="245" cy="4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Rectangle 238"/>
            <p:cNvSpPr/>
            <p:nvPr/>
          </p:nvSpPr>
          <p:spPr>
            <a:xfrm rot="20160000">
              <a:off x="16002" y="5565"/>
              <a:ext cx="245" cy="44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7616" y="5848"/>
              <a:ext cx="245" cy="44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 rot="5400000">
              <a:off x="17877" y="5066"/>
              <a:ext cx="245" cy="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V="1">
              <a:off x="16976" y="4944"/>
              <a:ext cx="0" cy="308"/>
            </a:xfrm>
            <a:prstGeom prst="straightConnector1">
              <a:avLst/>
            </a:prstGeom>
            <a:ln w="12700">
              <a:solidFill>
                <a:srgbClr val="AE5A2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 flipH="1" flipV="1">
              <a:off x="15962" y="5383"/>
              <a:ext cx="120" cy="29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V="1">
              <a:off x="17738" y="5657"/>
              <a:ext cx="0" cy="308"/>
            </a:xfrm>
            <a:prstGeom prst="straightConnector1">
              <a:avLst/>
            </a:prstGeom>
            <a:ln w="12700">
              <a:solidFill>
                <a:srgbClr val="78787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rot="5400000" flipV="1">
              <a:off x="18298" y="5125"/>
              <a:ext cx="0" cy="308"/>
            </a:xfrm>
            <a:prstGeom prst="straightConnector1">
              <a:avLst/>
            </a:prstGeom>
            <a:ln w="12700">
              <a:solidFill>
                <a:srgbClr val="41719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/>
        </p:nvGrpSpPr>
        <p:grpSpPr>
          <a:xfrm>
            <a:off x="10098405" y="2546985"/>
            <a:ext cx="1614170" cy="1409700"/>
            <a:chOff x="15886" y="4272"/>
            <a:chExt cx="2542" cy="2220"/>
          </a:xfrm>
        </p:grpSpPr>
        <p:sp>
          <p:nvSpPr>
            <p:cNvPr id="248" name="Rectangle 247"/>
            <p:cNvSpPr/>
            <p:nvPr/>
          </p:nvSpPr>
          <p:spPr>
            <a:xfrm>
              <a:off x="15886" y="4914"/>
              <a:ext cx="2147" cy="1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6250" y="4755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853" y="5539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 rot="20160000">
              <a:off x="16170" y="5740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7616" y="6044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rot="5400000">
              <a:off x="17853" y="5066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8" name="Straight Arrow Connector 257"/>
            <p:cNvCxnSpPr/>
            <p:nvPr/>
          </p:nvCxnSpPr>
          <p:spPr>
            <a:xfrm rot="5400000" flipV="1">
              <a:off x="18274" y="5132"/>
              <a:ext cx="0" cy="308"/>
            </a:xfrm>
            <a:prstGeom prst="straightConnector1">
              <a:avLst/>
            </a:prstGeom>
            <a:ln w="12700">
              <a:solidFill>
                <a:srgbClr val="41719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 rot="20160000">
              <a:off x="16039" y="5452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851" y="5156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16974" y="4946"/>
              <a:ext cx="0" cy="308"/>
            </a:xfrm>
            <a:prstGeom prst="straightConnector1">
              <a:avLst/>
            </a:prstGeom>
            <a:ln w="12700">
              <a:solidFill>
                <a:srgbClr val="AE5A2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17613" y="5852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17744" y="5648"/>
              <a:ext cx="0" cy="308"/>
            </a:xfrm>
            <a:prstGeom prst="straightConnector1">
              <a:avLst/>
            </a:prstGeom>
            <a:ln w="12700">
              <a:solidFill>
                <a:srgbClr val="78787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16251" y="4452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16373" y="4272"/>
              <a:ext cx="0" cy="308"/>
            </a:xfrm>
            <a:prstGeom prst="straightConnector1">
              <a:avLst/>
            </a:prstGeom>
            <a:ln w="12700">
              <a:solidFill>
                <a:srgbClr val="70AD4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040765" y="3103880"/>
            <a:ext cx="1079500" cy="670560"/>
            <a:chOff x="1717" y="4948"/>
            <a:chExt cx="1700" cy="1056"/>
          </a:xfrm>
        </p:grpSpPr>
        <p:sp>
          <p:nvSpPr>
            <p:cNvPr id="11" name="Cube 10"/>
            <p:cNvSpPr/>
            <p:nvPr/>
          </p:nvSpPr>
          <p:spPr>
            <a:xfrm>
              <a:off x="1717" y="4948"/>
              <a:ext cx="1701" cy="1057"/>
            </a:xfrm>
            <a:prstGeom prst="cube">
              <a:avLst/>
            </a:prstGeom>
            <a:solidFill>
              <a:srgbClr val="92D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2071" y="5357"/>
              <a:ext cx="754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RPN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H="1" flipV="1">
            <a:off x="10161270" y="3183890"/>
            <a:ext cx="76200" cy="187325"/>
          </a:xfrm>
          <a:prstGeom prst="straightConnector1">
            <a:avLst/>
          </a:prstGeom>
          <a:ln w="12700">
            <a:solidFill>
              <a:srgbClr val="BC8C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 rot="5400000">
            <a:off x="11159490" y="3053715"/>
            <a:ext cx="155575" cy="284480"/>
          </a:xfrm>
          <a:prstGeom prst="rect">
            <a:avLst/>
          </a:prstGeom>
          <a:solidFill>
            <a:srgbClr val="FFFFFF">
              <a:alpha val="47000"/>
            </a:srgb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 Box 94"/>
          <p:cNvSpPr txBox="1"/>
          <p:nvPr/>
        </p:nvSpPr>
        <p:spPr>
          <a:xfrm>
            <a:off x="10456545" y="3943350"/>
            <a:ext cx="625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Offsets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 Box 95"/>
          <p:cNvSpPr txBox="1"/>
          <p:nvPr/>
        </p:nvSpPr>
        <p:spPr>
          <a:xfrm>
            <a:off x="10377805" y="5451475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 Box 96"/>
          <p:cNvSpPr txBox="1"/>
          <p:nvPr/>
        </p:nvSpPr>
        <p:spPr>
          <a:xfrm>
            <a:off x="10264140" y="2277745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242820" y="3337560"/>
            <a:ext cx="566420" cy="18288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6130925" y="2580005"/>
            <a:ext cx="566420" cy="18288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6200000" flipV="1">
            <a:off x="6130925" y="4040505"/>
            <a:ext cx="566420" cy="18288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974840" y="3054985"/>
            <a:ext cx="8782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74690" y="3016250"/>
            <a:ext cx="1200150" cy="7696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5853430" y="310705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6112510" y="310705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ube 21"/>
          <p:cNvSpPr/>
          <p:nvPr/>
        </p:nvSpPr>
        <p:spPr>
          <a:xfrm>
            <a:off x="6684010" y="3098800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339840" y="2997835"/>
            <a:ext cx="357505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ube 24"/>
          <p:cNvSpPr/>
          <p:nvPr/>
        </p:nvSpPr>
        <p:spPr>
          <a:xfrm>
            <a:off x="5853430" y="346265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6112510" y="3460750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6684010" y="345249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339840" y="3351530"/>
            <a:ext cx="357505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Up-Down Arrow 28"/>
          <p:cNvSpPr/>
          <p:nvPr/>
        </p:nvSpPr>
        <p:spPr>
          <a:xfrm>
            <a:off x="5899150" y="3271520"/>
            <a:ext cx="91440" cy="330835"/>
          </a:xfrm>
          <a:prstGeom prst="upDownArrow">
            <a:avLst>
              <a:gd name="adj1" fmla="val 50000"/>
              <a:gd name="adj2" fmla="val 46666"/>
            </a:avLst>
          </a:prstGeom>
          <a:solidFill>
            <a:srgbClr val="E15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-Down Arrow 34"/>
          <p:cNvSpPr/>
          <p:nvPr/>
        </p:nvSpPr>
        <p:spPr>
          <a:xfrm>
            <a:off x="6148705" y="3279140"/>
            <a:ext cx="91440" cy="330835"/>
          </a:xfrm>
          <a:prstGeom prst="upDownArrow">
            <a:avLst>
              <a:gd name="adj1" fmla="val 50000"/>
              <a:gd name="adj2" fmla="val 46666"/>
            </a:avLst>
          </a:prstGeom>
          <a:solidFill>
            <a:srgbClr val="E15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-Down Arrow 35"/>
          <p:cNvSpPr/>
          <p:nvPr/>
        </p:nvSpPr>
        <p:spPr>
          <a:xfrm>
            <a:off x="6739255" y="3279140"/>
            <a:ext cx="91440" cy="330835"/>
          </a:xfrm>
          <a:prstGeom prst="upDownArrow">
            <a:avLst>
              <a:gd name="adj1" fmla="val 50000"/>
              <a:gd name="adj2" fmla="val 46666"/>
            </a:avLst>
          </a:prstGeom>
          <a:solidFill>
            <a:srgbClr val="E15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7258050" y="2604135"/>
            <a:ext cx="14986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Tracking Module</a:t>
            </a:r>
            <a:endParaRPr lang="en-US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765675" y="2362835"/>
            <a:ext cx="505460" cy="2346325"/>
            <a:chOff x="7505" y="3721"/>
            <a:chExt cx="796" cy="3695"/>
          </a:xfrm>
          <a:solidFill>
            <a:srgbClr val="FF0000"/>
          </a:solidFill>
        </p:grpSpPr>
        <p:sp>
          <p:nvSpPr>
            <p:cNvPr id="40" name="Up-Down Arrow 39"/>
            <p:cNvSpPr/>
            <p:nvPr/>
          </p:nvSpPr>
          <p:spPr>
            <a:xfrm>
              <a:off x="8013" y="3721"/>
              <a:ext cx="288" cy="3695"/>
            </a:xfrm>
            <a:prstGeom prst="up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>
              <a:off x="7505" y="5302"/>
              <a:ext cx="650" cy="288"/>
            </a:xfrm>
            <a:prstGeom prst="rightArrow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827895" y="3503930"/>
            <a:ext cx="647700" cy="647700"/>
            <a:chOff x="15477" y="5518"/>
            <a:chExt cx="1020" cy="1020"/>
          </a:xfrm>
        </p:grpSpPr>
        <p:grpSp>
          <p:nvGrpSpPr>
            <p:cNvPr id="44" name="Group 43"/>
            <p:cNvGrpSpPr/>
            <p:nvPr/>
          </p:nvGrpSpPr>
          <p:grpSpPr>
            <a:xfrm>
              <a:off x="15763" y="5518"/>
              <a:ext cx="734" cy="734"/>
              <a:chOff x="15763" y="5518"/>
              <a:chExt cx="734" cy="734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15763" y="6248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rot="16200000">
                <a:off x="15399" y="5885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 Box 44"/>
            <p:cNvSpPr txBox="1"/>
            <p:nvPr/>
          </p:nvSpPr>
          <p:spPr>
            <a:xfrm>
              <a:off x="15858" y="6104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15477" y="5726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817735" y="1867535"/>
            <a:ext cx="647700" cy="647700"/>
            <a:chOff x="15477" y="5518"/>
            <a:chExt cx="1020" cy="1020"/>
          </a:xfrm>
        </p:grpSpPr>
        <p:grpSp>
          <p:nvGrpSpPr>
            <p:cNvPr id="51" name="Group 50"/>
            <p:cNvGrpSpPr/>
            <p:nvPr/>
          </p:nvGrpSpPr>
          <p:grpSpPr>
            <a:xfrm>
              <a:off x="15763" y="5518"/>
              <a:ext cx="734" cy="734"/>
              <a:chOff x="15763" y="5518"/>
              <a:chExt cx="734" cy="734"/>
            </a:xfrm>
          </p:grpSpPr>
          <p:cxnSp>
            <p:nvCxnSpPr>
              <p:cNvPr id="77" name="Straight Arrow Connector 76"/>
              <p:cNvCxnSpPr/>
              <p:nvPr/>
            </p:nvCxnSpPr>
            <p:spPr>
              <a:xfrm>
                <a:off x="15763" y="6248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16200000">
                <a:off x="15399" y="5885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 Box 93"/>
            <p:cNvSpPr txBox="1"/>
            <p:nvPr/>
          </p:nvSpPr>
          <p:spPr>
            <a:xfrm>
              <a:off x="15858" y="6104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Text Box 97"/>
            <p:cNvSpPr txBox="1"/>
            <p:nvPr/>
          </p:nvSpPr>
          <p:spPr>
            <a:xfrm>
              <a:off x="15477" y="5726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842500" y="5087620"/>
            <a:ext cx="647700" cy="647700"/>
            <a:chOff x="15477" y="5518"/>
            <a:chExt cx="1020" cy="1020"/>
          </a:xfrm>
        </p:grpSpPr>
        <p:grpSp>
          <p:nvGrpSpPr>
            <p:cNvPr id="100" name="Group 99"/>
            <p:cNvGrpSpPr/>
            <p:nvPr/>
          </p:nvGrpSpPr>
          <p:grpSpPr>
            <a:xfrm>
              <a:off x="15763" y="5518"/>
              <a:ext cx="734" cy="734"/>
              <a:chOff x="15763" y="5518"/>
              <a:chExt cx="734" cy="734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>
                <a:off x="15763" y="6248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rot="16200000">
                <a:off x="15399" y="5885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Text Box 109"/>
            <p:cNvSpPr txBox="1"/>
            <p:nvPr/>
          </p:nvSpPr>
          <p:spPr>
            <a:xfrm>
              <a:off x="15858" y="6104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Text Box 110"/>
            <p:cNvSpPr txBox="1"/>
            <p:nvPr/>
          </p:nvSpPr>
          <p:spPr>
            <a:xfrm>
              <a:off x="15477" y="5726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31620" y="2576830"/>
            <a:ext cx="2750820" cy="1678940"/>
            <a:chOff x="5253" y="3972"/>
            <a:chExt cx="4332" cy="2644"/>
          </a:xfrm>
        </p:grpSpPr>
        <p:pic>
          <p:nvPicPr>
            <p:cNvPr id="9" name="Picture 8" descr="000050"/>
            <p:cNvPicPr>
              <a:picLocks noChangeAspect="1"/>
            </p:cNvPicPr>
            <p:nvPr/>
          </p:nvPicPr>
          <p:blipFill>
            <a:blip r:embed="rId1" cstate="hqprint"/>
            <a:srcRect/>
            <a:stretch>
              <a:fillRect/>
            </a:stretch>
          </p:blipFill>
          <p:spPr>
            <a:xfrm>
              <a:off x="5253" y="4009"/>
              <a:ext cx="2566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10" name="Picture 9" descr="000051"/>
            <p:cNvPicPr>
              <a:picLocks noChangeAspect="1"/>
            </p:cNvPicPr>
            <p:nvPr/>
          </p:nvPicPr>
          <p:blipFill>
            <a:blip r:embed="rId2" cstate="hqprint"/>
            <a:srcRect/>
            <a:stretch>
              <a:fillRect/>
            </a:stretch>
          </p:blipFill>
          <p:spPr>
            <a:xfrm>
              <a:off x="5684" y="4009"/>
              <a:ext cx="2555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11" name="Picture 10" descr="000052"/>
            <p:cNvPicPr>
              <a:picLocks noChangeAspect="1"/>
            </p:cNvPicPr>
            <p:nvPr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6141" y="3972"/>
              <a:ext cx="2557" cy="26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12" name="Picture 11" descr="000053"/>
            <p:cNvPicPr>
              <a:picLocks noChangeAspect="1"/>
            </p:cNvPicPr>
            <p:nvPr/>
          </p:nvPicPr>
          <p:blipFill>
            <a:blip r:embed="rId4" cstate="hqprint"/>
            <a:srcRect/>
            <a:stretch>
              <a:fillRect/>
            </a:stretch>
          </p:blipFill>
          <p:spPr>
            <a:xfrm>
              <a:off x="6604" y="4012"/>
              <a:ext cx="2514" cy="2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13" name="Picture 12" descr="000054"/>
            <p:cNvPicPr>
              <a:picLocks noChangeAspect="1"/>
            </p:cNvPicPr>
            <p:nvPr/>
          </p:nvPicPr>
          <p:blipFill>
            <a:blip r:embed="rId5" cstate="hqprint"/>
            <a:srcRect/>
            <a:stretch>
              <a:fillRect/>
            </a:stretch>
          </p:blipFill>
          <p:spPr>
            <a:xfrm>
              <a:off x="7060" y="4012"/>
              <a:ext cx="2525" cy="2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</p:grpSp>
      <p:pic>
        <p:nvPicPr>
          <p:cNvPr id="16" name="Picture 15" descr="000050"/>
          <p:cNvPicPr>
            <a:picLocks noChangeAspect="1"/>
          </p:cNvPicPr>
          <p:nvPr/>
        </p:nvPicPr>
        <p:blipFill>
          <a:blip r:embed="rId6" cstate="hqprint"/>
          <a:srcRect/>
          <a:stretch>
            <a:fillRect/>
          </a:stretch>
        </p:blipFill>
        <p:spPr>
          <a:xfrm>
            <a:off x="2570480" y="1328420"/>
            <a:ext cx="1415415" cy="593090"/>
          </a:xfrm>
          <a:prstGeom prst="rect">
            <a:avLst/>
          </a:prstGeom>
        </p:spPr>
      </p:pic>
      <p:grpSp>
        <p:nvGrpSpPr>
          <p:cNvPr id="399" name="Group 398"/>
          <p:cNvGrpSpPr/>
          <p:nvPr/>
        </p:nvGrpSpPr>
        <p:grpSpPr>
          <a:xfrm>
            <a:off x="6945654" y="2198073"/>
            <a:ext cx="2763520" cy="3008630"/>
            <a:chOff x="8251" y="1511"/>
            <a:chExt cx="2366" cy="2575"/>
          </a:xfrm>
          <a:effectLst/>
          <a:scene3d>
            <a:camera prst="orthographicFront">
              <a:rot lat="2400000" lon="0" rev="0"/>
            </a:camera>
            <a:lightRig rig="threePt" dir="t"/>
          </a:scene3d>
        </p:grpSpPr>
        <p:grpSp>
          <p:nvGrpSpPr>
            <p:cNvPr id="162" name="Group 161"/>
            <p:cNvGrpSpPr/>
            <p:nvPr/>
          </p:nvGrpSpPr>
          <p:grpSpPr>
            <a:xfrm>
              <a:off x="8251" y="1511"/>
              <a:ext cx="2367" cy="1762"/>
              <a:chOff x="9698" y="3942"/>
              <a:chExt cx="5990" cy="4458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66" name="Cube 165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Cube 166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Cube 167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Cube 168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Cube 169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Cube 170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Cube 171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Cube 172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4" name="Group 173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75" name="Cube 17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Cube 17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Cube 17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Cube 17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Cube 17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Cube 17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Cube 18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Cube 18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3" name="Group 182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85" name="Cube 18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6" name="Cube 18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Cube 18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" name="Cube 18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" name="Cube 18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" name="Cube 18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Cube 19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2" name="Cube 19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3" name="Group 19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94" name="Cube 19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5" name="Cube 19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6" name="Cube 19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7" name="Cube 19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Cube 19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Cube 19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0" name="Cube 19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Cube 20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203" name="Group 202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05" name="Cube 20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6" name="Cube 20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7" name="Cube 20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8" name="Cube 20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Cube 20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Cube 20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Cube 21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Cube 21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14" name="Cube 21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Cube 21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Cube 21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7" name="Cube 21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8" name="Cube 21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Cube 21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Cube 21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Cube 22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22" name="Group 221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24" name="Cube 2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Cube 2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Cube 2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7" name="Cube 2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Cube 2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9" name="Cube 2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0" name="Cube 2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1" name="Cube 2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32" name="Group 2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33" name="Cube 2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4" name="Cube 2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5" name="Cube 2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6" name="Cube 2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7" name="Cube 2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8" name="Cube 2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9" name="Cube 23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" name="Cube 23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320" name="Group 319"/>
            <p:cNvGrpSpPr/>
            <p:nvPr/>
          </p:nvGrpSpPr>
          <p:grpSpPr>
            <a:xfrm>
              <a:off x="8251" y="2324"/>
              <a:ext cx="2367" cy="1762"/>
              <a:chOff x="9698" y="3942"/>
              <a:chExt cx="5990" cy="4458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322" name="Group 321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23" name="Group 3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24" name="Cube 3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5" name="Cube 3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6" name="Cube 3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7" name="Cube 3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8" name="Cube 3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9" name="Cube 3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0" name="Cube 3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1" name="Cube 3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2" name="Group 3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33" name="Cube 3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8" name="Cube 3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41" name="Group 340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42" name="Group 341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43" name="Cube 34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4" name="Cube 34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0" name="Cube 34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1" name="Group 35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52" name="Cube 35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6" name="Cube 35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7" name="Cube 35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8" name="Cube 35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9" name="Cube 35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360" name="Group 359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361" name="Group 360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62" name="Group 361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63" name="Cube 36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7" name="Cube 36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1" name="Group 37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72" name="Cube 37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3" name="Cube 37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9" name="Cube 37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0" name="Group 379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81" name="Group 380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82" name="Cube 38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5" name="Cube 38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6" name="Cube 38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7" name="Cube 38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8" name="Cube 38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9" name="Cube 38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0" name="Group 389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91" name="Cube 390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6" name="Cube 395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pic>
        <p:nvPicPr>
          <p:cNvPr id="401" name="Picture 400" descr="000054"/>
          <p:cNvPicPr>
            <a:picLocks noChangeAspect="1"/>
          </p:cNvPicPr>
          <p:nvPr/>
        </p:nvPicPr>
        <p:blipFill>
          <a:blip r:embed="rId5" cstate="hqprint"/>
          <a:srcRect/>
          <a:stretch>
            <a:fillRect/>
          </a:stretch>
        </p:blipFill>
        <p:spPr>
          <a:xfrm>
            <a:off x="4264672" y="1379558"/>
            <a:ext cx="1603375" cy="1653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3" name="Picture 402" descr="000050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>
            <a:off x="4238637" y="3702388"/>
            <a:ext cx="1629410" cy="1634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5" name="Picture 404" descr="000045"/>
          <p:cNvPicPr>
            <a:picLocks noChangeAspect="1"/>
          </p:cNvPicPr>
          <p:nvPr/>
        </p:nvPicPr>
        <p:blipFill>
          <a:blip r:embed="rId7" cstate="hqprint"/>
          <a:srcRect/>
          <a:stretch>
            <a:fillRect/>
          </a:stretch>
        </p:blipFill>
        <p:spPr>
          <a:xfrm>
            <a:off x="4321187" y="5469593"/>
            <a:ext cx="1463675" cy="605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80005" y="612775"/>
            <a:ext cx="6583045" cy="5456555"/>
          </a:xfrm>
          <a:prstGeom prst="rect">
            <a:avLst/>
          </a:prstGeom>
          <a:solidFill>
            <a:srgbClr val="FFF2CC">
              <a:alpha val="49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940685" y="723900"/>
            <a:ext cx="1028065" cy="1137920"/>
            <a:chOff x="1849" y="1097"/>
            <a:chExt cx="1619" cy="1792"/>
          </a:xfrm>
        </p:grpSpPr>
        <p:sp>
          <p:nvSpPr>
            <p:cNvPr id="13" name="Parallelogram 12"/>
            <p:cNvSpPr/>
            <p:nvPr/>
          </p:nvSpPr>
          <p:spPr>
            <a:xfrm rot="5400000" flipV="1">
              <a:off x="1595" y="1918"/>
              <a:ext cx="1213" cy="705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Parallelogram 13"/>
            <p:cNvSpPr/>
            <p:nvPr/>
          </p:nvSpPr>
          <p:spPr>
            <a:xfrm rot="5400000" flipV="1">
              <a:off x="1808" y="1918"/>
              <a:ext cx="1213" cy="705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arallelogram 14"/>
            <p:cNvSpPr/>
            <p:nvPr/>
          </p:nvSpPr>
          <p:spPr>
            <a:xfrm rot="5400000" flipV="1">
              <a:off x="2027" y="1918"/>
              <a:ext cx="1213" cy="705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 rot="5400000" flipV="1">
              <a:off x="2252" y="1918"/>
              <a:ext cx="1213" cy="705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Parallelogram 16"/>
            <p:cNvSpPr/>
            <p:nvPr/>
          </p:nvSpPr>
          <p:spPr>
            <a:xfrm rot="5400000" flipV="1">
              <a:off x="2509" y="1930"/>
              <a:ext cx="1213" cy="705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861" y="1236"/>
              <a:ext cx="916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0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631" y="1097"/>
              <a:ext cx="563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 Box 20"/>
          <p:cNvSpPr txBox="1"/>
          <p:nvPr/>
        </p:nvSpPr>
        <p:spPr>
          <a:xfrm>
            <a:off x="3776980" y="810895"/>
            <a:ext cx="5657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 = 4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540625" y="873760"/>
            <a:ext cx="1191260" cy="811530"/>
            <a:chOff x="1981" y="2870"/>
            <a:chExt cx="2078" cy="1278"/>
          </a:xfrm>
        </p:grpSpPr>
        <p:sp>
          <p:nvSpPr>
            <p:cNvPr id="18" name="Rectangle 17"/>
            <p:cNvSpPr/>
            <p:nvPr/>
          </p:nvSpPr>
          <p:spPr>
            <a:xfrm>
              <a:off x="1981" y="3360"/>
              <a:ext cx="2078" cy="7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2548" y="2870"/>
              <a:ext cx="99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0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 Box 24"/>
          <p:cNvSpPr txBox="1"/>
          <p:nvPr/>
        </p:nvSpPr>
        <p:spPr>
          <a:xfrm>
            <a:off x="4025900" y="1391285"/>
            <a:ext cx="6915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Point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clouds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7823835" y="1292225"/>
            <a:ext cx="6267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7864475" y="2127885"/>
            <a:ext cx="566420" cy="18288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2857500" y="2811145"/>
            <a:ext cx="1233805" cy="848995"/>
          </a:xfrm>
          <a:prstGeom prst="cube">
            <a:avLst>
              <a:gd name="adj" fmla="val 134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7608570" y="2838450"/>
            <a:ext cx="1342390" cy="677545"/>
          </a:xfrm>
          <a:prstGeom prst="cube">
            <a:avLst>
              <a:gd name="adj" fmla="val 15345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2841308" y="3023235"/>
            <a:ext cx="1141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Intergrated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BEV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7600315" y="3082290"/>
            <a:ext cx="1233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3732213" y="2113915"/>
            <a:ext cx="888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557145" y="1913255"/>
            <a:ext cx="958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BEV maps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32175" y="1955165"/>
            <a:ext cx="379730" cy="690245"/>
            <a:chOff x="2947" y="2501"/>
            <a:chExt cx="598" cy="108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Right Arrow 22"/>
            <p:cNvSpPr/>
            <p:nvPr/>
          </p:nvSpPr>
          <p:spPr>
            <a:xfrm rot="5400000">
              <a:off x="3008" y="3051"/>
              <a:ext cx="785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 rot="5400000">
              <a:off x="2702" y="2746"/>
              <a:ext cx="778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Box 47"/>
          <p:cNvSpPr txBox="1"/>
          <p:nvPr/>
        </p:nvSpPr>
        <p:spPr>
          <a:xfrm>
            <a:off x="6037580" y="5222875"/>
            <a:ext cx="568325" cy="3067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NMS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339080" y="5588635"/>
            <a:ext cx="1165860" cy="375920"/>
            <a:chOff x="13444" y="2512"/>
            <a:chExt cx="1836" cy="592"/>
          </a:xfrm>
        </p:grpSpPr>
        <p:sp>
          <p:nvSpPr>
            <p:cNvPr id="53" name="Cube 52"/>
            <p:cNvSpPr/>
            <p:nvPr/>
          </p:nvSpPr>
          <p:spPr>
            <a:xfrm>
              <a:off x="13444" y="2696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13888" y="2694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14908" y="2684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4296" y="2512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5267960" y="1042035"/>
            <a:ext cx="1447800" cy="822325"/>
            <a:chOff x="5619" y="4262"/>
            <a:chExt cx="1955" cy="1110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59" name="Cube 258"/>
            <p:cNvSpPr/>
            <p:nvPr/>
          </p:nvSpPr>
          <p:spPr>
            <a:xfrm>
              <a:off x="5619" y="4262"/>
              <a:ext cx="1955" cy="1110"/>
            </a:xfrm>
            <a:prstGeom prst="cub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Text Box 259"/>
            <p:cNvSpPr txBox="1"/>
            <p:nvPr/>
          </p:nvSpPr>
          <p:spPr>
            <a:xfrm>
              <a:off x="5638" y="4644"/>
              <a:ext cx="1624" cy="7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3D Anchor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grid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5187950" y="2726690"/>
            <a:ext cx="1390650" cy="869950"/>
            <a:chOff x="9360" y="4098"/>
            <a:chExt cx="2190" cy="1370"/>
          </a:xfrm>
        </p:grpSpPr>
        <p:sp>
          <p:nvSpPr>
            <p:cNvPr id="275" name="Rectangle 274"/>
            <p:cNvSpPr/>
            <p:nvPr/>
          </p:nvSpPr>
          <p:spPr>
            <a:xfrm>
              <a:off x="9360" y="4150"/>
              <a:ext cx="2190" cy="1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Cube 266"/>
            <p:cNvSpPr/>
            <p:nvPr/>
          </p:nvSpPr>
          <p:spPr>
            <a:xfrm>
              <a:off x="9521" y="4282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Cube 267"/>
            <p:cNvSpPr/>
            <p:nvPr/>
          </p:nvSpPr>
          <p:spPr>
            <a:xfrm>
              <a:off x="9965" y="428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Cube 268"/>
            <p:cNvSpPr/>
            <p:nvPr/>
          </p:nvSpPr>
          <p:spPr>
            <a:xfrm>
              <a:off x="10985" y="427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Text Box 269"/>
            <p:cNvSpPr txBox="1"/>
            <p:nvPr/>
          </p:nvSpPr>
          <p:spPr>
            <a:xfrm>
              <a:off x="10361" y="409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Cube 270"/>
            <p:cNvSpPr/>
            <p:nvPr/>
          </p:nvSpPr>
          <p:spPr>
            <a:xfrm>
              <a:off x="9497" y="4932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Cube 271"/>
            <p:cNvSpPr/>
            <p:nvPr/>
          </p:nvSpPr>
          <p:spPr>
            <a:xfrm>
              <a:off x="9941" y="493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Cube 272"/>
            <p:cNvSpPr/>
            <p:nvPr/>
          </p:nvSpPr>
          <p:spPr>
            <a:xfrm>
              <a:off x="10961" y="492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Text Box 273"/>
            <p:cNvSpPr txBox="1"/>
            <p:nvPr/>
          </p:nvSpPr>
          <p:spPr>
            <a:xfrm>
              <a:off x="10337" y="474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5664200" y="4799330"/>
            <a:ext cx="400050" cy="847090"/>
            <a:chOff x="9269" y="7288"/>
            <a:chExt cx="630" cy="133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7" name="Right Arrow 46"/>
            <p:cNvSpPr/>
            <p:nvPr/>
          </p:nvSpPr>
          <p:spPr>
            <a:xfrm rot="5400000">
              <a:off x="8969" y="7588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Right Arrow 277"/>
            <p:cNvSpPr/>
            <p:nvPr/>
          </p:nvSpPr>
          <p:spPr>
            <a:xfrm rot="5400000">
              <a:off x="9299" y="8022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9" name="Text Box 278"/>
          <p:cNvSpPr txBox="1"/>
          <p:nvPr/>
        </p:nvSpPr>
        <p:spPr>
          <a:xfrm>
            <a:off x="5334635" y="4891405"/>
            <a:ext cx="400685" cy="3067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Right Arrow 288"/>
          <p:cNvSpPr/>
          <p:nvPr/>
        </p:nvSpPr>
        <p:spPr>
          <a:xfrm rot="5400000" flipV="1">
            <a:off x="5586095" y="219456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 Box 289"/>
          <p:cNvSpPr txBox="1"/>
          <p:nvPr/>
        </p:nvSpPr>
        <p:spPr>
          <a:xfrm>
            <a:off x="6676073" y="3435985"/>
            <a:ext cx="7810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Right Arrow 291"/>
          <p:cNvSpPr/>
          <p:nvPr/>
        </p:nvSpPr>
        <p:spPr>
          <a:xfrm rot="5400000">
            <a:off x="5614035" y="386715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Text Box 293"/>
          <p:cNvSpPr txBox="1"/>
          <p:nvPr/>
        </p:nvSpPr>
        <p:spPr>
          <a:xfrm>
            <a:off x="5972810" y="3816350"/>
            <a:ext cx="6673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5375910" y="4330065"/>
            <a:ext cx="1066800" cy="375920"/>
            <a:chOff x="12343" y="5421"/>
            <a:chExt cx="1680" cy="592"/>
          </a:xfrm>
        </p:grpSpPr>
        <p:sp>
          <p:nvSpPr>
            <p:cNvPr id="296" name="Cube 295"/>
            <p:cNvSpPr/>
            <p:nvPr/>
          </p:nvSpPr>
          <p:spPr>
            <a:xfrm>
              <a:off x="12343" y="5605"/>
              <a:ext cx="372" cy="408"/>
            </a:xfrm>
            <a:prstGeom prst="cube">
              <a:avLst/>
            </a:prstGeom>
            <a:solidFill>
              <a:srgbClr val="FFB2B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Cube 296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FFB2B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Cube 297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FFB2B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Text Box 298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Text Box 300"/>
          <p:cNvSpPr txBox="1"/>
          <p:nvPr/>
        </p:nvSpPr>
        <p:spPr>
          <a:xfrm>
            <a:off x="6477000" y="4348480"/>
            <a:ext cx="9188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Fused RoI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Text Box 312"/>
          <p:cNvSpPr txBox="1"/>
          <p:nvPr/>
        </p:nvSpPr>
        <p:spPr>
          <a:xfrm>
            <a:off x="6753860" y="2819400"/>
            <a:ext cx="8794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0" name="Group 339"/>
          <p:cNvGrpSpPr/>
          <p:nvPr/>
        </p:nvGrpSpPr>
        <p:grpSpPr>
          <a:xfrm rot="5400000" flipV="1">
            <a:off x="4413250" y="287591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62" name="Right Arrow 26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Right Arrow 338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 rot="16200000" flipH="1" flipV="1">
            <a:off x="6925945" y="291274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2" name="Right Arrow 34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ight Arrow 342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4" name="Text Box 343"/>
          <p:cNvSpPr txBox="1"/>
          <p:nvPr/>
        </p:nvSpPr>
        <p:spPr>
          <a:xfrm>
            <a:off x="4098925" y="2795270"/>
            <a:ext cx="8794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Text Box 344"/>
          <p:cNvSpPr txBox="1"/>
          <p:nvPr/>
        </p:nvSpPr>
        <p:spPr>
          <a:xfrm>
            <a:off x="4362133" y="3399155"/>
            <a:ext cx="7366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Box 34"/>
          <p:cNvSpPr txBox="1"/>
          <p:nvPr/>
        </p:nvSpPr>
        <p:spPr>
          <a:xfrm>
            <a:off x="8126413" y="1936115"/>
            <a:ext cx="888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751955" y="5704205"/>
            <a:ext cx="1979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K 3D </a:t>
            </a:r>
            <a:r>
              <a:rPr lang="en-US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Proposals</a:t>
            </a:r>
            <a:endParaRPr lang="en-US" alt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62255" y="1051560"/>
            <a:ext cx="11668760" cy="4752975"/>
            <a:chOff x="413" y="1656"/>
            <a:chExt cx="18376" cy="7485"/>
          </a:xfrm>
        </p:grpSpPr>
        <p:sp>
          <p:nvSpPr>
            <p:cNvPr id="7" name="Rectangle 6"/>
            <p:cNvSpPr/>
            <p:nvPr/>
          </p:nvSpPr>
          <p:spPr>
            <a:xfrm>
              <a:off x="413" y="1656"/>
              <a:ext cx="18376" cy="7457"/>
            </a:xfrm>
            <a:prstGeom prst="rect">
              <a:avLst/>
            </a:prstGeom>
            <a:solidFill>
              <a:srgbClr val="FFF9E6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885" y="3109"/>
              <a:ext cx="9659" cy="4503"/>
              <a:chOff x="9047" y="3110"/>
              <a:chExt cx="8965" cy="4503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1093" y="3966"/>
                <a:ext cx="6919" cy="287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9047" y="3110"/>
                <a:ext cx="2145" cy="45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4567" y="5076"/>
              <a:ext cx="2724" cy="1207"/>
              <a:chOff x="13012" y="2512"/>
              <a:chExt cx="2724" cy="1207"/>
            </a:xfrm>
          </p:grpSpPr>
          <p:sp>
            <p:nvSpPr>
              <p:cNvPr id="52" name="Cube 51"/>
              <p:cNvSpPr/>
              <p:nvPr/>
            </p:nvSpPr>
            <p:spPr>
              <a:xfrm>
                <a:off x="13012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3444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Cube 53"/>
              <p:cNvSpPr/>
              <p:nvPr/>
            </p:nvSpPr>
            <p:spPr>
              <a:xfrm>
                <a:off x="13888" y="269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15364" y="2681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14908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14296" y="2512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13127" y="3236"/>
                <a:ext cx="2562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K 3D Proposals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467" y="2054"/>
              <a:ext cx="3112" cy="1848"/>
              <a:chOff x="1208" y="5219"/>
              <a:chExt cx="3112" cy="1848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2296" y="5219"/>
                <a:ext cx="2024" cy="1848"/>
                <a:chOff x="809" y="5161"/>
                <a:chExt cx="2024" cy="184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809" y="5161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207" y="5272"/>
                  <a:ext cx="1185" cy="84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noFill/>
                    </a:ln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063" y="6343"/>
                  <a:ext cx="1454" cy="489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Text Box 62"/>
                <p:cNvSpPr txBox="1"/>
                <p:nvPr/>
              </p:nvSpPr>
              <p:spPr>
                <a:xfrm>
                  <a:off x="1326" y="5254"/>
                  <a:ext cx="912" cy="8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BEV 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maps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Text Box 63"/>
                <p:cNvSpPr txBox="1"/>
                <p:nvPr/>
              </p:nvSpPr>
              <p:spPr>
                <a:xfrm>
                  <a:off x="1278" y="6343"/>
                  <a:ext cx="987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" name="Text Box 65"/>
              <p:cNvSpPr txBox="1"/>
              <p:nvPr/>
            </p:nvSpPr>
            <p:spPr>
              <a:xfrm>
                <a:off x="1208" y="5926"/>
                <a:ext cx="1213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 0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13" y="6664"/>
              <a:ext cx="3119" cy="1848"/>
              <a:chOff x="1201" y="5219"/>
              <a:chExt cx="3119" cy="1848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96" y="5219"/>
                <a:ext cx="2024" cy="1848"/>
                <a:chOff x="809" y="5161"/>
                <a:chExt cx="2024" cy="1848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809" y="5161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1063" y="6343"/>
                  <a:ext cx="1454" cy="489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" name="Text Box 74"/>
                <p:cNvSpPr txBox="1"/>
                <p:nvPr/>
              </p:nvSpPr>
              <p:spPr>
                <a:xfrm>
                  <a:off x="1278" y="6356"/>
                  <a:ext cx="987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" name="Text Box 75"/>
              <p:cNvSpPr txBox="1"/>
              <p:nvPr/>
            </p:nvSpPr>
            <p:spPr>
              <a:xfrm>
                <a:off x="1201" y="5942"/>
                <a:ext cx="1213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 1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1" name="Right Arrow 80"/>
            <p:cNvSpPr/>
            <p:nvPr/>
          </p:nvSpPr>
          <p:spPr>
            <a:xfrm>
              <a:off x="7750" y="2834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656" y="2834"/>
              <a:ext cx="1435" cy="5576"/>
              <a:chOff x="4397" y="5999"/>
              <a:chExt cx="1435" cy="5576"/>
            </a:xfrm>
          </p:grpSpPr>
          <p:sp>
            <p:nvSpPr>
              <p:cNvPr id="79" name="Right Arrow 78"/>
              <p:cNvSpPr/>
              <p:nvPr/>
            </p:nvSpPr>
            <p:spPr>
              <a:xfrm>
                <a:off x="4694" y="5999"/>
                <a:ext cx="1007" cy="29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 Box 82"/>
              <p:cNvSpPr txBox="1"/>
              <p:nvPr/>
            </p:nvSpPr>
            <p:spPr>
              <a:xfrm>
                <a:off x="4503" y="6197"/>
                <a:ext cx="1329" cy="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 Box 82"/>
              <p:cNvSpPr txBox="1"/>
              <p:nvPr/>
            </p:nvSpPr>
            <p:spPr>
              <a:xfrm>
                <a:off x="4397" y="10753"/>
                <a:ext cx="1329" cy="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Text Box 83"/>
            <p:cNvSpPr txBox="1"/>
            <p:nvPr/>
          </p:nvSpPr>
          <p:spPr>
            <a:xfrm>
              <a:off x="7323" y="3085"/>
              <a:ext cx="1650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RoI Pooling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Text Box 84"/>
            <p:cNvSpPr txBox="1"/>
            <p:nvPr/>
          </p:nvSpPr>
          <p:spPr>
            <a:xfrm>
              <a:off x="2071" y="3902"/>
              <a:ext cx="891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0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 Box 85"/>
            <p:cNvSpPr txBox="1"/>
            <p:nvPr/>
          </p:nvSpPr>
          <p:spPr>
            <a:xfrm>
              <a:off x="2086" y="8512"/>
              <a:ext cx="814" cy="4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4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5314" y="2054"/>
              <a:ext cx="2024" cy="1848"/>
              <a:chOff x="6093" y="5335"/>
              <a:chExt cx="2024" cy="184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Cube 86"/>
              <p:cNvSpPr/>
              <p:nvPr/>
            </p:nvSpPr>
            <p:spPr>
              <a:xfrm>
                <a:off x="6331" y="6457"/>
                <a:ext cx="1454" cy="489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6451" y="5465"/>
                <a:ext cx="1204" cy="842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100"/>
            <p:cNvSpPr/>
            <p:nvPr/>
          </p:nvSpPr>
          <p:spPr>
            <a:xfrm>
              <a:off x="7686" y="7444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Text Box 101"/>
            <p:cNvSpPr txBox="1"/>
            <p:nvPr/>
          </p:nvSpPr>
          <p:spPr>
            <a:xfrm>
              <a:off x="7376" y="7760"/>
              <a:ext cx="1650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RoI Pooling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250" y="6664"/>
              <a:ext cx="2024" cy="1848"/>
              <a:chOff x="6093" y="5335"/>
              <a:chExt cx="2024" cy="1848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331" y="6457"/>
                <a:ext cx="1454" cy="489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7" name="Text Box 106"/>
            <p:cNvSpPr txBox="1"/>
            <p:nvPr/>
          </p:nvSpPr>
          <p:spPr>
            <a:xfrm>
              <a:off x="5310" y="8555"/>
              <a:ext cx="2030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 </a:t>
              </a:r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maps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ight Arrow 114"/>
            <p:cNvSpPr/>
            <p:nvPr/>
          </p:nvSpPr>
          <p:spPr>
            <a:xfrm>
              <a:off x="3897" y="7371"/>
              <a:ext cx="1040" cy="2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9218" y="2292"/>
              <a:ext cx="1690" cy="1357"/>
              <a:chOff x="9296" y="5327"/>
              <a:chExt cx="1690" cy="1357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9296" y="6102"/>
                <a:ext cx="1680" cy="582"/>
                <a:chOff x="9332" y="5024"/>
                <a:chExt cx="1680" cy="582"/>
              </a:xfrm>
            </p:grpSpPr>
            <p:sp>
              <p:nvSpPr>
                <p:cNvPr id="124" name="Cube 123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5" name="Cube 124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6" name="Cube 125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Text Box 126"/>
                <p:cNvSpPr txBox="1"/>
                <p:nvPr/>
              </p:nvSpPr>
              <p:spPr>
                <a:xfrm>
                  <a:off x="10098" y="5024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9306" y="5327"/>
                <a:ext cx="1680" cy="582"/>
                <a:chOff x="9332" y="5024"/>
                <a:chExt cx="1680" cy="582"/>
              </a:xfrm>
            </p:grpSpPr>
            <p:sp>
              <p:nvSpPr>
                <p:cNvPr id="131" name="Cube 130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Cube 131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Cube 132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Text Box 133"/>
                <p:cNvSpPr txBox="1"/>
                <p:nvPr/>
              </p:nvSpPr>
              <p:spPr>
                <a:xfrm>
                  <a:off x="10098" y="5024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9175" y="6887"/>
              <a:ext cx="1690" cy="1357"/>
              <a:chOff x="9296" y="5327"/>
              <a:chExt cx="1690" cy="1357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9296" y="6102"/>
                <a:ext cx="1680" cy="582"/>
                <a:chOff x="9332" y="5024"/>
                <a:chExt cx="1680" cy="582"/>
              </a:xfrm>
            </p:grpSpPr>
            <p:sp>
              <p:nvSpPr>
                <p:cNvPr id="138" name="Cube 137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9" name="Cube 138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Cube 139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1" name="Text Box 140"/>
                <p:cNvSpPr txBox="1"/>
                <p:nvPr/>
              </p:nvSpPr>
              <p:spPr>
                <a:xfrm>
                  <a:off x="10098" y="5024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9306" y="5327"/>
                <a:ext cx="1680" cy="582"/>
                <a:chOff x="9332" y="5024"/>
                <a:chExt cx="1680" cy="582"/>
              </a:xfrm>
            </p:grpSpPr>
            <p:sp>
              <p:nvSpPr>
                <p:cNvPr id="143" name="Cube 142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" name="Cube 143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Cube 144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6" name="Text Box 145"/>
                <p:cNvSpPr txBox="1"/>
                <p:nvPr/>
              </p:nvSpPr>
              <p:spPr>
                <a:xfrm>
                  <a:off x="10098" y="5024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4" name="Group 153"/>
            <p:cNvGrpSpPr/>
            <p:nvPr/>
          </p:nvGrpSpPr>
          <p:grpSpPr>
            <a:xfrm>
              <a:off x="11177" y="2929"/>
              <a:ext cx="1051" cy="693"/>
              <a:chOff x="11158" y="5791"/>
              <a:chExt cx="1051" cy="693"/>
            </a:xfrm>
          </p:grpSpPr>
          <p:sp>
            <p:nvSpPr>
              <p:cNvPr id="152" name="Right Arrow 151"/>
              <p:cNvSpPr/>
              <p:nvPr/>
            </p:nvSpPr>
            <p:spPr>
              <a:xfrm>
                <a:off x="11270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152"/>
              <p:cNvSpPr txBox="1"/>
              <p:nvPr/>
            </p:nvSpPr>
            <p:spPr>
              <a:xfrm>
                <a:off x="11158" y="6001"/>
                <a:ext cx="1051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2369" y="2607"/>
              <a:ext cx="1680" cy="582"/>
              <a:chOff x="12343" y="5421"/>
              <a:chExt cx="1680" cy="582"/>
            </a:xfrm>
          </p:grpSpPr>
          <p:sp>
            <p:nvSpPr>
              <p:cNvPr id="155" name="Cube 154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Cube 155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Cube 156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157"/>
              <p:cNvSpPr txBox="1"/>
              <p:nvPr/>
            </p:nvSpPr>
            <p:spPr>
              <a:xfrm>
                <a:off x="13109" y="5421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11201" y="7504"/>
              <a:ext cx="1051" cy="680"/>
              <a:chOff x="11184" y="5791"/>
              <a:chExt cx="1051" cy="680"/>
            </a:xfrm>
          </p:grpSpPr>
          <p:sp>
            <p:nvSpPr>
              <p:cNvPr id="170" name="Right Arrow 169"/>
              <p:cNvSpPr/>
              <p:nvPr/>
            </p:nvSpPr>
            <p:spPr>
              <a:xfrm>
                <a:off x="11255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170"/>
              <p:cNvSpPr txBox="1"/>
              <p:nvPr/>
            </p:nvSpPr>
            <p:spPr>
              <a:xfrm>
                <a:off x="11184" y="5988"/>
                <a:ext cx="1051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12386" y="7199"/>
              <a:ext cx="1680" cy="582"/>
              <a:chOff x="12343" y="5421"/>
              <a:chExt cx="1680" cy="582"/>
            </a:xfrm>
          </p:grpSpPr>
          <p:sp>
            <p:nvSpPr>
              <p:cNvPr id="173" name="Cube 172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Cube 173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Cube 174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 Box 175"/>
              <p:cNvSpPr txBox="1"/>
              <p:nvPr/>
            </p:nvSpPr>
            <p:spPr>
              <a:xfrm>
                <a:off x="13109" y="5421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7" name="Text Box 176"/>
            <p:cNvSpPr txBox="1"/>
            <p:nvPr/>
          </p:nvSpPr>
          <p:spPr>
            <a:xfrm>
              <a:off x="12302" y="3265"/>
              <a:ext cx="1912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</a:t>
              </a:r>
              <a:r>
                <a: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eatures</a:t>
              </a:r>
              <a:endParaRPr lang="en-US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Text Box 177"/>
            <p:cNvSpPr txBox="1"/>
            <p:nvPr/>
          </p:nvSpPr>
          <p:spPr>
            <a:xfrm>
              <a:off x="12386" y="7875"/>
              <a:ext cx="1912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</a:t>
              </a:r>
              <a:r>
                <a: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en-US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 flipH="1">
              <a:off x="10093" y="3650"/>
              <a:ext cx="8" cy="896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V="1">
              <a:off x="10101" y="6061"/>
              <a:ext cx="0" cy="808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ight Arrow 186"/>
            <p:cNvSpPr/>
            <p:nvPr/>
          </p:nvSpPr>
          <p:spPr>
            <a:xfrm>
              <a:off x="11224" y="5182"/>
              <a:ext cx="957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12386" y="4963"/>
              <a:ext cx="1680" cy="582"/>
              <a:chOff x="12343" y="5421"/>
              <a:chExt cx="1680" cy="582"/>
            </a:xfrm>
          </p:grpSpPr>
          <p:sp>
            <p:nvSpPr>
              <p:cNvPr id="190" name="Cube 189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Cube 190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Cube 191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Text Box 192"/>
              <p:cNvSpPr txBox="1"/>
              <p:nvPr/>
            </p:nvSpPr>
            <p:spPr>
              <a:xfrm>
                <a:off x="13109" y="5421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" name="Text Box 193"/>
            <p:cNvSpPr txBox="1"/>
            <p:nvPr/>
          </p:nvSpPr>
          <p:spPr>
            <a:xfrm>
              <a:off x="12426" y="5676"/>
              <a:ext cx="1563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</a:t>
              </a:r>
              <a:r>
                <a: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eatures</a:t>
              </a:r>
              <a:endParaRPr lang="en-US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14363" y="2425"/>
              <a:ext cx="1244" cy="1349"/>
              <a:chOff x="14363" y="4940"/>
              <a:chExt cx="1244" cy="1349"/>
            </a:xfrm>
          </p:grpSpPr>
          <p:sp>
            <p:nvSpPr>
              <p:cNvPr id="196" name="Right Arrow 195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197"/>
              <p:cNvSpPr txBox="1"/>
              <p:nvPr/>
            </p:nvSpPr>
            <p:spPr>
              <a:xfrm>
                <a:off x="14453" y="4940"/>
                <a:ext cx="631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Right Arrow 198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199"/>
              <p:cNvSpPr txBox="1"/>
              <p:nvPr/>
            </p:nvSpPr>
            <p:spPr>
              <a:xfrm>
                <a:off x="14712" y="5806"/>
                <a:ext cx="895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14360" y="4711"/>
              <a:ext cx="1218" cy="1336"/>
              <a:chOff x="14363" y="4953"/>
              <a:chExt cx="1218" cy="1336"/>
            </a:xfrm>
          </p:grpSpPr>
          <p:sp>
            <p:nvSpPr>
              <p:cNvPr id="205" name="Right Arrow 204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205"/>
              <p:cNvSpPr txBox="1"/>
              <p:nvPr/>
            </p:nvSpPr>
            <p:spPr>
              <a:xfrm>
                <a:off x="14440" y="4953"/>
                <a:ext cx="631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ight Arrow 206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Text Box 207"/>
              <p:cNvSpPr txBox="1"/>
              <p:nvPr/>
            </p:nvSpPr>
            <p:spPr>
              <a:xfrm>
                <a:off x="14686" y="5806"/>
                <a:ext cx="895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14364" y="7022"/>
              <a:ext cx="1192" cy="1323"/>
              <a:chOff x="14363" y="4966"/>
              <a:chExt cx="1192" cy="1323"/>
            </a:xfrm>
          </p:grpSpPr>
          <p:sp>
            <p:nvSpPr>
              <p:cNvPr id="210" name="Right Arrow 209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 Box 210"/>
              <p:cNvSpPr txBox="1"/>
              <p:nvPr/>
            </p:nvSpPr>
            <p:spPr>
              <a:xfrm>
                <a:off x="14453" y="4966"/>
                <a:ext cx="631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ight Arrow 211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Text Box 212"/>
              <p:cNvSpPr txBox="1"/>
              <p:nvPr/>
            </p:nvSpPr>
            <p:spPr>
              <a:xfrm>
                <a:off x="14660" y="5806"/>
                <a:ext cx="895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4" name="Text Box 213"/>
            <p:cNvSpPr txBox="1"/>
            <p:nvPr/>
          </p:nvSpPr>
          <p:spPr>
            <a:xfrm>
              <a:off x="5419" y="3928"/>
              <a:ext cx="178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 </a:t>
              </a:r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maps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15903" y="1742"/>
              <a:ext cx="2146" cy="1923"/>
              <a:chOff x="15903" y="4569"/>
              <a:chExt cx="2146" cy="1923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5400000">
                <a:off x="17469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6" name="Straight Arrow Connector 225"/>
              <p:cNvCxnSpPr/>
              <p:nvPr/>
            </p:nvCxnSpPr>
            <p:spPr>
              <a:xfrm flipV="1">
                <a:off x="16373" y="4569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 flipV="1">
                <a:off x="16976" y="5329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 flipH="1" flipV="1">
                <a:off x="16130" y="5558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V="1">
                <a:off x="17738" y="5853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rot="5400000" flipV="1">
                <a:off x="17890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5917" y="7130"/>
              <a:ext cx="2549" cy="1451"/>
              <a:chOff x="15903" y="4914"/>
              <a:chExt cx="2549" cy="1451"/>
            </a:xfrm>
          </p:grpSpPr>
          <p:sp>
            <p:nvSpPr>
              <p:cNvPr id="236" name="Rectangle 235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16853" y="515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20160000">
                <a:off x="16002" y="5565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7616" y="5848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5400000">
                <a:off x="17877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16976" y="4944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 flipH="1" flipV="1">
                <a:off x="15962" y="5383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V="1">
                <a:off x="17738" y="5657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/>
              <p:cNvCxnSpPr/>
              <p:nvPr/>
            </p:nvCxnSpPr>
            <p:spPr>
              <a:xfrm rot="5400000" flipV="1">
                <a:off x="18298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/>
            <p:cNvGrpSpPr/>
            <p:nvPr/>
          </p:nvGrpSpPr>
          <p:grpSpPr>
            <a:xfrm>
              <a:off x="15903" y="4011"/>
              <a:ext cx="2542" cy="2220"/>
              <a:chOff x="15886" y="4272"/>
              <a:chExt cx="2542" cy="2220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15886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>
                <a:off x="17853" y="506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8" name="Straight Arrow Connector 257"/>
              <p:cNvCxnSpPr/>
              <p:nvPr/>
            </p:nvCxnSpPr>
            <p:spPr>
              <a:xfrm rot="5400000" flipV="1">
                <a:off x="18274" y="5132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 rot="20160000">
                <a:off x="16039" y="5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851" y="515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16974" y="4946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77"/>
              <p:cNvSpPr/>
              <p:nvPr/>
            </p:nvSpPr>
            <p:spPr>
              <a:xfrm>
                <a:off x="17613" y="58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V="1">
                <a:off x="17744" y="5648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16251" y="4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V="1">
                <a:off x="16373" y="4272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1514" y="4930"/>
              <a:ext cx="1775" cy="976"/>
              <a:chOff x="1717" y="4892"/>
              <a:chExt cx="1701" cy="105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Cube 10"/>
              <p:cNvSpPr/>
              <p:nvPr/>
            </p:nvSpPr>
            <p:spPr>
              <a:xfrm>
                <a:off x="1717" y="4892"/>
                <a:ext cx="1701" cy="1057"/>
              </a:xfrm>
              <a:prstGeom prst="cub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11"/>
              <p:cNvSpPr txBox="1"/>
              <p:nvPr/>
            </p:nvSpPr>
            <p:spPr>
              <a:xfrm>
                <a:off x="2003" y="5302"/>
                <a:ext cx="998" cy="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RPN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8" name="Straight Arrow Connector 67"/>
            <p:cNvCxnSpPr/>
            <p:nvPr/>
          </p:nvCxnSpPr>
          <p:spPr>
            <a:xfrm flipH="1" flipV="1">
              <a:off x="16002" y="5014"/>
              <a:ext cx="120" cy="29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 rot="5400000">
              <a:off x="17574" y="4809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Text Box 94"/>
            <p:cNvSpPr txBox="1"/>
            <p:nvPr/>
          </p:nvSpPr>
          <p:spPr>
            <a:xfrm>
              <a:off x="16467" y="6171"/>
              <a:ext cx="1090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Offsets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 Box 95"/>
            <p:cNvSpPr txBox="1"/>
            <p:nvPr/>
          </p:nvSpPr>
          <p:spPr>
            <a:xfrm>
              <a:off x="16301" y="8659"/>
              <a:ext cx="154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 Box 96"/>
            <p:cNvSpPr txBox="1"/>
            <p:nvPr/>
          </p:nvSpPr>
          <p:spPr>
            <a:xfrm>
              <a:off x="16079" y="3486"/>
              <a:ext cx="154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3532" y="5256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655" y="4063"/>
              <a:ext cx="892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6200000" flipV="1">
              <a:off x="9655" y="6363"/>
              <a:ext cx="892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0932" y="4772"/>
              <a:ext cx="156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094" y="4750"/>
              <a:ext cx="1890" cy="1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9218" y="4893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9626" y="4893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10526" y="488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9984" y="4721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9218" y="5453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9626" y="545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0526" y="5437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9984" y="5278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Up-Down Arrow 28"/>
            <p:cNvSpPr/>
            <p:nvPr/>
          </p:nvSpPr>
          <p:spPr>
            <a:xfrm>
              <a:off x="9290" y="5152"/>
              <a:ext cx="144" cy="521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9683" y="5164"/>
              <a:ext cx="144" cy="521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p-Down Arrow 35"/>
            <p:cNvSpPr/>
            <p:nvPr/>
          </p:nvSpPr>
          <p:spPr>
            <a:xfrm>
              <a:off x="10613" y="5164"/>
              <a:ext cx="144" cy="521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11430" y="4101"/>
              <a:ext cx="2360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Tracking Module</a:t>
              </a:r>
              <a:endParaRPr lang="en-US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505" y="3721"/>
              <a:ext cx="796" cy="3695"/>
              <a:chOff x="7505" y="3721"/>
              <a:chExt cx="796" cy="3695"/>
            </a:xfrm>
          </p:grpSpPr>
          <p:sp>
            <p:nvSpPr>
              <p:cNvPr id="9" name="Up-Down Arrow 8"/>
              <p:cNvSpPr/>
              <p:nvPr/>
            </p:nvSpPr>
            <p:spPr>
              <a:xfrm>
                <a:off x="8013" y="3721"/>
                <a:ext cx="288" cy="3695"/>
              </a:xfrm>
              <a:prstGeom prst="upDown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ight Arrow 12"/>
              <p:cNvSpPr/>
              <p:nvPr/>
            </p:nvSpPr>
            <p:spPr>
              <a:xfrm>
                <a:off x="7505" y="5302"/>
                <a:ext cx="650" cy="288"/>
              </a:xfrm>
              <a:prstGeom prst="rightArrow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15438" y="7990"/>
              <a:ext cx="1059" cy="1095"/>
              <a:chOff x="15438" y="5518"/>
              <a:chExt cx="1059" cy="1095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5763" y="5518"/>
                <a:ext cx="734" cy="734"/>
                <a:chOff x="15763" y="5518"/>
                <a:chExt cx="734" cy="734"/>
              </a:xfrm>
            </p:grpSpPr>
            <p:cxnSp>
              <p:nvCxnSpPr>
                <p:cNvPr id="108" name="Straight Arrow Connector 107"/>
                <p:cNvCxnSpPr/>
                <p:nvPr/>
              </p:nvCxnSpPr>
              <p:spPr>
                <a:xfrm>
                  <a:off x="15763" y="6248"/>
                  <a:ext cx="734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rot="16200000">
                  <a:off x="15399" y="5885"/>
                  <a:ext cx="734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 Box 109"/>
              <p:cNvSpPr txBox="1"/>
              <p:nvPr/>
            </p:nvSpPr>
            <p:spPr>
              <a:xfrm>
                <a:off x="15871" y="6130"/>
                <a:ext cx="42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Text Box 110"/>
              <p:cNvSpPr txBox="1"/>
              <p:nvPr/>
            </p:nvSpPr>
            <p:spPr>
              <a:xfrm>
                <a:off x="15438" y="5700"/>
                <a:ext cx="412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" name="Rectangle 112"/>
            <p:cNvSpPr/>
            <p:nvPr/>
          </p:nvSpPr>
          <p:spPr>
            <a:xfrm>
              <a:off x="1910" y="6869"/>
              <a:ext cx="1185" cy="8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113"/>
            <p:cNvSpPr txBox="1"/>
            <p:nvPr/>
          </p:nvSpPr>
          <p:spPr>
            <a:xfrm>
              <a:off x="2042" y="6864"/>
              <a:ext cx="912" cy="8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 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maps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Cube 115"/>
            <p:cNvSpPr/>
            <p:nvPr/>
          </p:nvSpPr>
          <p:spPr>
            <a:xfrm>
              <a:off x="5660" y="6825"/>
              <a:ext cx="1204" cy="842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 rot="18840000">
              <a:off x="15701" y="8658"/>
              <a:ext cx="120" cy="120"/>
              <a:chOff x="14979" y="9766"/>
              <a:chExt cx="190" cy="19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4979" y="9766"/>
                <a:ext cx="191" cy="191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/>
              <p:cNvCxnSpPr>
                <a:stCxn id="4" idx="1"/>
                <a:endCxn id="4" idx="5"/>
              </p:cNvCxnSpPr>
              <p:nvPr/>
            </p:nvCxnSpPr>
            <p:spPr>
              <a:xfrm>
                <a:off x="15007" y="9794"/>
                <a:ext cx="135" cy="13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stCxn id="4" idx="7"/>
                <a:endCxn id="4" idx="3"/>
              </p:cNvCxnSpPr>
              <p:nvPr/>
            </p:nvCxnSpPr>
            <p:spPr>
              <a:xfrm flipH="1">
                <a:off x="15007" y="9794"/>
                <a:ext cx="135" cy="13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 Box 29"/>
            <p:cNvSpPr txBox="1"/>
            <p:nvPr/>
          </p:nvSpPr>
          <p:spPr>
            <a:xfrm>
              <a:off x="15326" y="8654"/>
              <a:ext cx="424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96335" y="1252855"/>
            <a:ext cx="5488305" cy="4266565"/>
            <a:chOff x="5821" y="1973"/>
            <a:chExt cx="8643" cy="6719"/>
          </a:xfrm>
        </p:grpSpPr>
        <p:grpSp>
          <p:nvGrpSpPr>
            <p:cNvPr id="38" name="Group 37"/>
            <p:cNvGrpSpPr/>
            <p:nvPr/>
          </p:nvGrpSpPr>
          <p:grpSpPr>
            <a:xfrm>
              <a:off x="6276" y="2198"/>
              <a:ext cx="6824" cy="5954"/>
              <a:chOff x="6184" y="2129"/>
              <a:chExt cx="6824" cy="595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6203" y="2138"/>
                <a:ext cx="6794" cy="594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6184" y="2129"/>
                <a:ext cx="6824" cy="5954"/>
              </a:xfrm>
              <a:custGeom>
                <a:avLst/>
                <a:gdLst>
                  <a:gd name="connsiteX0" fmla="*/ 0 w 6824"/>
                  <a:gd name="connsiteY0" fmla="*/ 3 h 5954"/>
                  <a:gd name="connsiteX1" fmla="*/ 6824 w 6824"/>
                  <a:gd name="connsiteY1" fmla="*/ 0 h 5954"/>
                  <a:gd name="connsiteX2" fmla="*/ 6824 w 6824"/>
                  <a:gd name="connsiteY2" fmla="*/ 2870 h 5954"/>
                  <a:gd name="connsiteX3" fmla="*/ 3399 w 6824"/>
                  <a:gd name="connsiteY3" fmla="*/ 5954 h 5954"/>
                  <a:gd name="connsiteX4" fmla="*/ 10 w 6824"/>
                  <a:gd name="connsiteY4" fmla="*/ 2881 h 5954"/>
                  <a:gd name="connsiteX5" fmla="*/ 0 w 6824"/>
                  <a:gd name="connsiteY5" fmla="*/ 3 h 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24" h="5954">
                    <a:moveTo>
                      <a:pt x="0" y="3"/>
                    </a:moveTo>
                    <a:lnTo>
                      <a:pt x="6824" y="0"/>
                    </a:lnTo>
                    <a:lnTo>
                      <a:pt x="6824" y="2870"/>
                    </a:lnTo>
                    <a:lnTo>
                      <a:pt x="3399" y="5954"/>
                    </a:lnTo>
                    <a:lnTo>
                      <a:pt x="10" y="288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9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9267" y="7296"/>
              <a:ext cx="1289" cy="1349"/>
              <a:chOff x="15347" y="5386"/>
              <a:chExt cx="1289" cy="1349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15743" y="5518"/>
                <a:ext cx="734" cy="734"/>
                <a:chOff x="15743" y="5518"/>
                <a:chExt cx="734" cy="734"/>
              </a:xfrm>
            </p:grpSpPr>
            <p:cxnSp>
              <p:nvCxnSpPr>
                <p:cNvPr id="223" name="Straight Arrow Connector 222"/>
                <p:cNvCxnSpPr/>
                <p:nvPr/>
              </p:nvCxnSpPr>
              <p:spPr>
                <a:xfrm>
                  <a:off x="15743" y="6248"/>
                  <a:ext cx="734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Arrow Connector 224"/>
                <p:cNvCxnSpPr/>
                <p:nvPr/>
              </p:nvCxnSpPr>
              <p:spPr>
                <a:xfrm rot="16200000">
                  <a:off x="15399" y="5885"/>
                  <a:ext cx="734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Text Box 231"/>
              <p:cNvSpPr txBox="1"/>
              <p:nvPr/>
            </p:nvSpPr>
            <p:spPr>
              <a:xfrm>
                <a:off x="16188" y="6204"/>
                <a:ext cx="448" cy="53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Text Box 232"/>
              <p:cNvSpPr txBox="1"/>
              <p:nvPr/>
            </p:nvSpPr>
            <p:spPr>
              <a:xfrm>
                <a:off x="15347" y="5386"/>
                <a:ext cx="430" cy="53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4" name="Text Box 233"/>
            <p:cNvSpPr txBox="1"/>
            <p:nvPr/>
          </p:nvSpPr>
          <p:spPr>
            <a:xfrm>
              <a:off x="9442" y="8105"/>
              <a:ext cx="519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 Box 236"/>
            <p:cNvSpPr txBox="1"/>
            <p:nvPr/>
          </p:nvSpPr>
          <p:spPr>
            <a:xfrm>
              <a:off x="12842" y="8152"/>
              <a:ext cx="46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Text Box 241"/>
            <p:cNvSpPr txBox="1"/>
            <p:nvPr/>
          </p:nvSpPr>
          <p:spPr>
            <a:xfrm>
              <a:off x="13092" y="5003"/>
              <a:ext cx="519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Text Box 253"/>
            <p:cNvSpPr txBox="1"/>
            <p:nvPr/>
          </p:nvSpPr>
          <p:spPr>
            <a:xfrm>
              <a:off x="13093" y="1983"/>
              <a:ext cx="501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Text Box 254"/>
            <p:cNvSpPr txBox="1"/>
            <p:nvPr/>
          </p:nvSpPr>
          <p:spPr>
            <a:xfrm>
              <a:off x="5821" y="1973"/>
              <a:ext cx="501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Text Box 255"/>
            <p:cNvSpPr txBox="1"/>
            <p:nvPr/>
          </p:nvSpPr>
          <p:spPr>
            <a:xfrm>
              <a:off x="5830" y="5003"/>
              <a:ext cx="519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Text Box 256"/>
            <p:cNvSpPr txBox="1"/>
            <p:nvPr/>
          </p:nvSpPr>
          <p:spPr>
            <a:xfrm>
              <a:off x="5940" y="8162"/>
              <a:ext cx="483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1" name="Group 320"/>
            <p:cNvGrpSpPr/>
            <p:nvPr/>
          </p:nvGrpSpPr>
          <p:grpSpPr>
            <a:xfrm>
              <a:off x="10818" y="2340"/>
              <a:ext cx="3646" cy="2921"/>
              <a:chOff x="10818" y="2340"/>
              <a:chExt cx="3646" cy="2921"/>
            </a:xfrm>
          </p:grpSpPr>
          <p:cxnSp>
            <p:nvCxnSpPr>
              <p:cNvPr id="293" name="Straight Connector 292"/>
              <p:cNvCxnSpPr/>
              <p:nvPr/>
            </p:nvCxnSpPr>
            <p:spPr>
              <a:xfrm flipH="1" flipV="1">
                <a:off x="10818" y="3352"/>
                <a:ext cx="3421" cy="1909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 flipV="1">
                <a:off x="11058" y="2916"/>
                <a:ext cx="3406" cy="1895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H="1" flipV="1">
                <a:off x="10945" y="3134"/>
                <a:ext cx="3429" cy="1894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Oval 295"/>
              <p:cNvSpPr/>
              <p:nvPr/>
            </p:nvSpPr>
            <p:spPr>
              <a:xfrm rot="7140000">
                <a:off x="13639" y="4595"/>
                <a:ext cx="115" cy="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 rot="7140000">
                <a:off x="13056" y="4274"/>
                <a:ext cx="115" cy="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 rot="7140000">
                <a:off x="11758" y="3559"/>
                <a:ext cx="115" cy="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 rot="7140000">
                <a:off x="13419" y="4179"/>
                <a:ext cx="497" cy="948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 rot="7140000">
                <a:off x="11562" y="3139"/>
                <a:ext cx="497" cy="948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/>
              <p:cNvSpPr/>
              <p:nvPr/>
            </p:nvSpPr>
            <p:spPr>
              <a:xfrm rot="7140000">
                <a:off x="13205" y="4355"/>
                <a:ext cx="115" cy="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2" name="Straight Arrow Connector 301"/>
              <p:cNvCxnSpPr/>
              <p:nvPr/>
            </p:nvCxnSpPr>
            <p:spPr>
              <a:xfrm rot="7800000" flipH="1" flipV="1">
                <a:off x="12109" y="3458"/>
                <a:ext cx="139" cy="709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Text Box 302"/>
              <p:cNvSpPr txBox="1"/>
              <p:nvPr/>
            </p:nvSpPr>
            <p:spPr>
              <a:xfrm>
                <a:off x="13308" y="3774"/>
                <a:ext cx="104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 1'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Text Box 303"/>
              <p:cNvSpPr txBox="1"/>
              <p:nvPr/>
            </p:nvSpPr>
            <p:spPr>
              <a:xfrm>
                <a:off x="11402" y="4160"/>
                <a:ext cx="99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 1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Text Box 304"/>
              <p:cNvSpPr txBox="1"/>
              <p:nvPr/>
            </p:nvSpPr>
            <p:spPr>
              <a:xfrm>
                <a:off x="11374" y="3327"/>
                <a:ext cx="48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Text Box 305"/>
              <p:cNvSpPr txBox="1"/>
              <p:nvPr/>
            </p:nvSpPr>
            <p:spPr>
              <a:xfrm>
                <a:off x="13631" y="4527"/>
                <a:ext cx="506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Text Box 306"/>
              <p:cNvSpPr txBox="1"/>
              <p:nvPr/>
            </p:nvSpPr>
            <p:spPr>
              <a:xfrm rot="21420000">
                <a:off x="12651" y="4034"/>
                <a:ext cx="506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Text Box 307"/>
              <p:cNvSpPr txBox="1"/>
              <p:nvPr/>
            </p:nvSpPr>
            <p:spPr>
              <a:xfrm rot="21300000">
                <a:off x="13140" y="4263"/>
                <a:ext cx="48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Text Box 309"/>
              <p:cNvSpPr txBox="1"/>
              <p:nvPr/>
            </p:nvSpPr>
            <p:spPr>
              <a:xfrm>
                <a:off x="12681" y="3374"/>
                <a:ext cx="499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Arc 310"/>
              <p:cNvSpPr/>
              <p:nvPr/>
            </p:nvSpPr>
            <p:spPr>
              <a:xfrm rot="20160000">
                <a:off x="12874" y="3827"/>
                <a:ext cx="290" cy="210"/>
              </a:xfrm>
              <a:prstGeom prst="arc">
                <a:avLst>
                  <a:gd name="adj1" fmla="val 12539361"/>
                  <a:gd name="adj2" fmla="val 20091744"/>
                </a:avLst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Text Box 312"/>
              <p:cNvSpPr txBox="1"/>
              <p:nvPr/>
            </p:nvSpPr>
            <p:spPr>
              <a:xfrm>
                <a:off x="12129" y="2474"/>
                <a:ext cx="613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ry'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12048" y="2340"/>
                <a:ext cx="709" cy="827"/>
                <a:chOff x="12597" y="2500"/>
                <a:chExt cx="709" cy="827"/>
              </a:xfrm>
            </p:grpSpPr>
            <p:cxnSp>
              <p:nvCxnSpPr>
                <p:cNvPr id="312" name="Straight Connector 311"/>
                <p:cNvCxnSpPr/>
                <p:nvPr/>
              </p:nvCxnSpPr>
              <p:spPr>
                <a:xfrm flipV="1">
                  <a:off x="12630" y="2500"/>
                  <a:ext cx="0" cy="58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Arrow Connector 313"/>
                <p:cNvCxnSpPr/>
                <p:nvPr/>
              </p:nvCxnSpPr>
              <p:spPr>
                <a:xfrm rot="7800000" flipH="1" flipV="1">
                  <a:off x="12882" y="2903"/>
                  <a:ext cx="139" cy="709"/>
                </a:xfrm>
                <a:prstGeom prst="straightConnector1">
                  <a:avLst/>
                </a:prstGeom>
                <a:ln w="12700">
                  <a:solidFill>
                    <a:srgbClr val="00B0F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0" name="Arc 319"/>
              <p:cNvSpPr/>
              <p:nvPr/>
            </p:nvSpPr>
            <p:spPr>
              <a:xfrm rot="14160000">
                <a:off x="11922" y="2757"/>
                <a:ext cx="317" cy="316"/>
              </a:xfrm>
              <a:prstGeom prst="arc">
                <a:avLst>
                  <a:gd name="adj1" fmla="val 9455998"/>
                  <a:gd name="adj2" fmla="val 2491729"/>
                </a:avLst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4" name="Group 323"/>
            <p:cNvGrpSpPr/>
            <p:nvPr/>
          </p:nvGrpSpPr>
          <p:grpSpPr>
            <a:xfrm>
              <a:off x="6498" y="3880"/>
              <a:ext cx="2769" cy="4763"/>
              <a:chOff x="6498" y="3880"/>
              <a:chExt cx="2769" cy="4763"/>
            </a:xfrm>
          </p:grpSpPr>
          <p:grpSp>
            <p:nvGrpSpPr>
              <p:cNvPr id="322" name="Group 321"/>
              <p:cNvGrpSpPr/>
              <p:nvPr/>
            </p:nvGrpSpPr>
            <p:grpSpPr>
              <a:xfrm>
                <a:off x="6498" y="3880"/>
                <a:ext cx="2769" cy="4763"/>
                <a:chOff x="6498" y="3880"/>
                <a:chExt cx="2769" cy="4763"/>
              </a:xfrm>
            </p:grpSpPr>
            <p:grpSp>
              <p:nvGrpSpPr>
                <p:cNvPr id="289" name="Group 288"/>
                <p:cNvGrpSpPr/>
                <p:nvPr/>
              </p:nvGrpSpPr>
              <p:grpSpPr>
                <a:xfrm>
                  <a:off x="7060" y="3880"/>
                  <a:ext cx="2207" cy="4763"/>
                  <a:chOff x="7060" y="3880"/>
                  <a:chExt cx="2207" cy="4763"/>
                </a:xfrm>
              </p:grpSpPr>
              <p:cxnSp>
                <p:nvCxnSpPr>
                  <p:cNvPr id="151" name="Straight Connector 150"/>
                  <p:cNvCxnSpPr/>
                  <p:nvPr/>
                </p:nvCxnSpPr>
                <p:spPr>
                  <a:xfrm>
                    <a:off x="7852" y="3880"/>
                    <a:ext cx="898" cy="4667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/>
                  <p:cNvCxnSpPr/>
                  <p:nvPr/>
                </p:nvCxnSpPr>
                <p:spPr>
                  <a:xfrm>
                    <a:off x="7360" y="3997"/>
                    <a:ext cx="902" cy="464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/>
                  <p:cNvCxnSpPr/>
                  <p:nvPr/>
                </p:nvCxnSpPr>
                <p:spPr>
                  <a:xfrm>
                    <a:off x="7591" y="3945"/>
                    <a:ext cx="911" cy="4644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Oval 162"/>
                  <p:cNvSpPr/>
                  <p:nvPr/>
                </p:nvSpPr>
                <p:spPr>
                  <a:xfrm rot="20940000">
                    <a:off x="7839" y="5448"/>
                    <a:ext cx="115" cy="115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 rot="20940000">
                    <a:off x="8088" y="6700"/>
                    <a:ext cx="115" cy="115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 rot="20940000">
                    <a:off x="8252" y="7488"/>
                    <a:ext cx="115" cy="115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 rot="20940000">
                    <a:off x="7659" y="5036"/>
                    <a:ext cx="497" cy="948"/>
                  </a:xfrm>
                  <a:prstGeom prst="rect">
                    <a:avLst/>
                  </a:prstGeom>
                  <a:noFill/>
                  <a:ln w="12700">
                    <a:solidFill>
                      <a:srgbClr val="00B0F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20940000">
                    <a:off x="8052" y="7072"/>
                    <a:ext cx="497" cy="948"/>
                  </a:xfrm>
                  <a:prstGeom prst="rect">
                    <a:avLst/>
                  </a:prstGeom>
                  <a:noFill/>
                  <a:ln w="12700">
                    <a:solidFill>
                      <a:srgbClr val="00B0F0"/>
                    </a:solidFill>
                    <a:prstDash val="sys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 rot="20940000">
                    <a:off x="8144" y="7029"/>
                    <a:ext cx="115" cy="115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3" name="Straight Arrow Connector 202"/>
                  <p:cNvCxnSpPr/>
                  <p:nvPr/>
                </p:nvCxnSpPr>
                <p:spPr>
                  <a:xfrm flipH="1" flipV="1">
                    <a:off x="7750" y="4743"/>
                    <a:ext cx="139" cy="709"/>
                  </a:xfrm>
                  <a:prstGeom prst="straightConnector1">
                    <a:avLst/>
                  </a:prstGeom>
                  <a:ln w="12700">
                    <a:solidFill>
                      <a:srgbClr val="00B0F0"/>
                    </a:solidFill>
                    <a:headEnd type="none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" name="Text Box 260"/>
                  <p:cNvSpPr txBox="1"/>
                  <p:nvPr/>
                </p:nvSpPr>
                <p:spPr>
                  <a:xfrm>
                    <a:off x="8277" y="5298"/>
                    <a:ext cx="990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Car 0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2" name="Text Box 261"/>
                  <p:cNvSpPr txBox="1"/>
                  <p:nvPr/>
                </p:nvSpPr>
                <p:spPr>
                  <a:xfrm>
                    <a:off x="7060" y="7449"/>
                    <a:ext cx="1048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Car 0'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3" name="Text Box 262"/>
                  <p:cNvSpPr txBox="1"/>
                  <p:nvPr/>
                </p:nvSpPr>
                <p:spPr>
                  <a:xfrm>
                    <a:off x="7839" y="5367"/>
                    <a:ext cx="430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4" name="Text Box 263"/>
                  <p:cNvSpPr txBox="1"/>
                  <p:nvPr/>
                </p:nvSpPr>
                <p:spPr>
                  <a:xfrm>
                    <a:off x="8244" y="7477"/>
                    <a:ext cx="448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5" name="Text Box 264"/>
                  <p:cNvSpPr txBox="1"/>
                  <p:nvPr/>
                </p:nvSpPr>
                <p:spPr>
                  <a:xfrm>
                    <a:off x="8016" y="6263"/>
                    <a:ext cx="448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6" name="Text Box 265"/>
                  <p:cNvSpPr txBox="1"/>
                  <p:nvPr/>
                </p:nvSpPr>
                <p:spPr>
                  <a:xfrm>
                    <a:off x="7910" y="7008"/>
                    <a:ext cx="430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8" name="Arc 267"/>
                  <p:cNvSpPr/>
                  <p:nvPr/>
                </p:nvSpPr>
                <p:spPr>
                  <a:xfrm rot="17400000">
                    <a:off x="7464" y="6316"/>
                    <a:ext cx="900" cy="902"/>
                  </a:xfrm>
                  <a:prstGeom prst="arc">
                    <a:avLst>
                      <a:gd name="adj1" fmla="val 18777715"/>
                      <a:gd name="adj2" fmla="val 19583036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Text Box 268"/>
                  <p:cNvSpPr txBox="1"/>
                  <p:nvPr/>
                </p:nvSpPr>
                <p:spPr>
                  <a:xfrm>
                    <a:off x="7397" y="5856"/>
                    <a:ext cx="441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θ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16" name="Group 315"/>
                <p:cNvGrpSpPr/>
                <p:nvPr/>
              </p:nvGrpSpPr>
              <p:grpSpPr>
                <a:xfrm>
                  <a:off x="6498" y="4589"/>
                  <a:ext cx="650" cy="753"/>
                  <a:chOff x="8582" y="6615"/>
                  <a:chExt cx="650" cy="753"/>
                </a:xfrm>
              </p:grpSpPr>
              <p:cxnSp>
                <p:nvCxnSpPr>
                  <p:cNvPr id="270" name="Straight Connector 269"/>
                  <p:cNvCxnSpPr/>
                  <p:nvPr/>
                </p:nvCxnSpPr>
                <p:spPr>
                  <a:xfrm flipV="1">
                    <a:off x="9232" y="6730"/>
                    <a:ext cx="0" cy="588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Arrow Connector 286"/>
                  <p:cNvCxnSpPr/>
                  <p:nvPr/>
                </p:nvCxnSpPr>
                <p:spPr>
                  <a:xfrm flipH="1" flipV="1">
                    <a:off x="9091" y="6615"/>
                    <a:ext cx="139" cy="709"/>
                  </a:xfrm>
                  <a:prstGeom prst="straightConnector1">
                    <a:avLst/>
                  </a:prstGeom>
                  <a:ln w="12700">
                    <a:solidFill>
                      <a:srgbClr val="00B0F0"/>
                    </a:solidFill>
                    <a:headEnd type="none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8" name="Text Box 287"/>
                  <p:cNvSpPr txBox="1"/>
                  <p:nvPr/>
                </p:nvSpPr>
                <p:spPr>
                  <a:xfrm>
                    <a:off x="8582" y="6837"/>
                    <a:ext cx="555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ry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323" name="Arc 322"/>
              <p:cNvSpPr/>
              <p:nvPr/>
            </p:nvSpPr>
            <p:spPr>
              <a:xfrm rot="3300000">
                <a:off x="7012" y="4992"/>
                <a:ext cx="176" cy="210"/>
              </a:xfrm>
              <a:prstGeom prst="arc">
                <a:avLst>
                  <a:gd name="adj1" fmla="val 12539361"/>
                  <a:gd name="adj2" fmla="val 14744998"/>
                </a:avLst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5" name="Text Box 324"/>
            <p:cNvSpPr txBox="1"/>
            <p:nvPr/>
          </p:nvSpPr>
          <p:spPr>
            <a:xfrm>
              <a:off x="6237" y="5491"/>
              <a:ext cx="73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45°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Arc 329"/>
            <p:cNvSpPr/>
            <p:nvPr/>
          </p:nvSpPr>
          <p:spPr>
            <a:xfrm rot="8940000">
              <a:off x="6264" y="5205"/>
              <a:ext cx="290" cy="185"/>
            </a:xfrm>
            <a:prstGeom prst="arc">
              <a:avLst>
                <a:gd name="adj1" fmla="val 12539361"/>
                <a:gd name="adj2" fmla="val 21056352"/>
              </a:avLst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Text Box 331"/>
            <p:cNvSpPr txBox="1"/>
            <p:nvPr/>
          </p:nvSpPr>
          <p:spPr>
            <a:xfrm>
              <a:off x="7336" y="5391"/>
              <a:ext cx="45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DejaVu Sans Mono" panose="020B0609030804020204" charset="0"/>
                  <a:cs typeface="DejaVu Sans Mono" panose="020B0609030804020204" charset="0"/>
                </a:rPr>
                <a:t>l</a:t>
              </a:r>
              <a:endParaRPr lang="en-US" altLang="en-US" sz="1400">
                <a:latin typeface="DejaVu Sans Mono" panose="020B0609030804020204" charset="0"/>
                <a:cs typeface="DejaVu Sans Mono" panose="020B0609030804020204" charset="0"/>
              </a:endParaRPr>
            </a:p>
          </p:txBody>
        </p:sp>
        <p:sp>
          <p:nvSpPr>
            <p:cNvPr id="333" name="Text Box 332"/>
            <p:cNvSpPr txBox="1"/>
            <p:nvPr/>
          </p:nvSpPr>
          <p:spPr>
            <a:xfrm>
              <a:off x="7701" y="4600"/>
              <a:ext cx="45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DejaVu Sans Mono" panose="020B0609030804020204" charset="0"/>
                  <a:cs typeface="DejaVu Sans Mono" panose="020B0609030804020204" charset="0"/>
                </a:rPr>
                <a:t>w</a:t>
              </a:r>
              <a:endParaRPr lang="en-US" altLang="en-US" sz="1400">
                <a:latin typeface="DejaVu Sans Mono" panose="020B0609030804020204" charset="0"/>
                <a:cs typeface="DejaVu Sans Mono" panose="020B060903080402020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116330" y="1153160"/>
            <a:ext cx="9745980" cy="4563110"/>
            <a:chOff x="1758" y="1816"/>
            <a:chExt cx="15348" cy="7186"/>
          </a:xfrm>
        </p:grpSpPr>
        <p:pic>
          <p:nvPicPr>
            <p:cNvPr id="20" name="Picture 19" descr="pc_01"/>
            <p:cNvPicPr>
              <a:picLocks noChangeAspect="1"/>
            </p:cNvPicPr>
            <p:nvPr/>
          </p:nvPicPr>
          <p:blipFill>
            <a:blip r:embed="rId1" cstate="hqprint"/>
            <a:srcRect/>
            <a:stretch>
              <a:fillRect/>
            </a:stretch>
          </p:blipFill>
          <p:spPr>
            <a:xfrm>
              <a:off x="1758" y="6644"/>
              <a:ext cx="6932" cy="2358"/>
            </a:xfrm>
            <a:prstGeom prst="rect">
              <a:avLst/>
            </a:prstGeom>
          </p:spPr>
        </p:pic>
        <p:pic>
          <p:nvPicPr>
            <p:cNvPr id="21" name="Picture 20" descr="pc_02"/>
            <p:cNvPicPr>
              <a:picLocks noChangeAspect="1"/>
            </p:cNvPicPr>
            <p:nvPr/>
          </p:nvPicPr>
          <p:blipFill>
            <a:blip r:embed="rId2" cstate="hqprint"/>
            <a:srcRect/>
            <a:stretch>
              <a:fillRect/>
            </a:stretch>
          </p:blipFill>
          <p:spPr>
            <a:xfrm>
              <a:off x="1758" y="4235"/>
              <a:ext cx="6947" cy="2357"/>
            </a:xfrm>
            <a:prstGeom prst="rect">
              <a:avLst/>
            </a:prstGeom>
          </p:spPr>
        </p:pic>
        <p:pic>
          <p:nvPicPr>
            <p:cNvPr id="22" name="Picture 21" descr="pc_03"/>
            <p:cNvPicPr>
              <a:picLocks noChangeAspect="1"/>
            </p:cNvPicPr>
            <p:nvPr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1771" y="1816"/>
              <a:ext cx="6921" cy="2380"/>
            </a:xfrm>
            <a:prstGeom prst="rect">
              <a:avLst/>
            </a:prstGeom>
          </p:spPr>
        </p:pic>
        <p:pic>
          <p:nvPicPr>
            <p:cNvPr id="24" name="Picture 23" descr="img_01"/>
            <p:cNvPicPr>
              <a:picLocks noChangeAspect="1"/>
            </p:cNvPicPr>
            <p:nvPr/>
          </p:nvPicPr>
          <p:blipFill>
            <a:blip r:embed="rId4" cstate="hqprint"/>
            <a:srcRect/>
            <a:stretch>
              <a:fillRect/>
            </a:stretch>
          </p:blipFill>
          <p:spPr>
            <a:xfrm>
              <a:off x="8822" y="6645"/>
              <a:ext cx="8285" cy="2357"/>
            </a:xfrm>
            <a:prstGeom prst="rect">
              <a:avLst/>
            </a:prstGeom>
          </p:spPr>
        </p:pic>
        <p:pic>
          <p:nvPicPr>
            <p:cNvPr id="25" name="Picture 24" descr="img_02"/>
            <p:cNvPicPr>
              <a:picLocks noChangeAspect="1"/>
            </p:cNvPicPr>
            <p:nvPr/>
          </p:nvPicPr>
          <p:blipFill>
            <a:blip r:embed="rId5" cstate="hqprint"/>
            <a:srcRect/>
            <a:stretch>
              <a:fillRect/>
            </a:stretch>
          </p:blipFill>
          <p:spPr>
            <a:xfrm>
              <a:off x="8822" y="4235"/>
              <a:ext cx="8285" cy="2358"/>
            </a:xfrm>
            <a:prstGeom prst="rect">
              <a:avLst/>
            </a:prstGeom>
          </p:spPr>
        </p:pic>
        <p:pic>
          <p:nvPicPr>
            <p:cNvPr id="26" name="Picture 25" descr="img_03"/>
            <p:cNvPicPr>
              <a:picLocks noChangeAspect="1"/>
            </p:cNvPicPr>
            <p:nvPr/>
          </p:nvPicPr>
          <p:blipFill>
            <a:blip r:embed="rId6" cstate="hqprint"/>
            <a:srcRect/>
            <a:stretch>
              <a:fillRect/>
            </a:stretch>
          </p:blipFill>
          <p:spPr>
            <a:xfrm>
              <a:off x="8822" y="1816"/>
              <a:ext cx="8276" cy="2381"/>
            </a:xfrm>
            <a:prstGeom prst="rect">
              <a:avLst/>
            </a:prstGeom>
          </p:spPr>
        </p:pic>
      </p:grpSp>
      <p:sp>
        <p:nvSpPr>
          <p:cNvPr id="28" name="Text Box 27"/>
          <p:cNvSpPr txBox="1"/>
          <p:nvPr/>
        </p:nvSpPr>
        <p:spPr>
          <a:xfrm>
            <a:off x="5807075" y="4218940"/>
            <a:ext cx="577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0</a:t>
            </a:r>
            <a:endParaRPr lang="en-US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5807710" y="2689225"/>
            <a:ext cx="577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1</a:t>
            </a:r>
            <a:endParaRPr lang="en-US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5807075" y="1153160"/>
            <a:ext cx="577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2</a:t>
            </a:r>
            <a:endParaRPr lang="en-US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1"/>
          <p:cNvSpPr txBox="1"/>
          <p:nvPr/>
        </p:nvSpPr>
        <p:spPr>
          <a:xfrm>
            <a:off x="7878445" y="625475"/>
            <a:ext cx="5702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t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7864475" y="2127885"/>
            <a:ext cx="566420" cy="18288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2857500" y="2811145"/>
            <a:ext cx="1233805" cy="848995"/>
          </a:xfrm>
          <a:prstGeom prst="cube">
            <a:avLst>
              <a:gd name="adj" fmla="val 134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7608570" y="2759710"/>
            <a:ext cx="1362075" cy="748030"/>
          </a:xfrm>
          <a:prstGeom prst="cube">
            <a:avLst>
              <a:gd name="adj" fmla="val 15345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2841308" y="3023235"/>
            <a:ext cx="1141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Intergrated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BEV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7610475" y="3025140"/>
            <a:ext cx="1233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3732213" y="2113915"/>
            <a:ext cx="888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557145" y="1913255"/>
            <a:ext cx="958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BEV maps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32175" y="1955165"/>
            <a:ext cx="379730" cy="690245"/>
            <a:chOff x="2947" y="2501"/>
            <a:chExt cx="598" cy="108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Right Arrow 22"/>
            <p:cNvSpPr/>
            <p:nvPr/>
          </p:nvSpPr>
          <p:spPr>
            <a:xfrm rot="5400000">
              <a:off x="3008" y="3051"/>
              <a:ext cx="785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 rot="5400000">
              <a:off x="2702" y="2746"/>
              <a:ext cx="778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Box 47"/>
          <p:cNvSpPr txBox="1"/>
          <p:nvPr/>
        </p:nvSpPr>
        <p:spPr>
          <a:xfrm>
            <a:off x="6037580" y="5222875"/>
            <a:ext cx="568325" cy="3067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NMS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339080" y="5588635"/>
            <a:ext cx="1165860" cy="375920"/>
            <a:chOff x="13444" y="2512"/>
            <a:chExt cx="1836" cy="592"/>
          </a:xfrm>
        </p:grpSpPr>
        <p:sp>
          <p:nvSpPr>
            <p:cNvPr id="53" name="Cube 52"/>
            <p:cNvSpPr/>
            <p:nvPr/>
          </p:nvSpPr>
          <p:spPr>
            <a:xfrm>
              <a:off x="13444" y="2696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13888" y="2694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14908" y="2684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4296" y="2512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5187950" y="2726690"/>
            <a:ext cx="1390650" cy="869950"/>
            <a:chOff x="9360" y="4098"/>
            <a:chExt cx="2190" cy="1370"/>
          </a:xfrm>
        </p:grpSpPr>
        <p:sp>
          <p:nvSpPr>
            <p:cNvPr id="275" name="Rectangle 274"/>
            <p:cNvSpPr/>
            <p:nvPr/>
          </p:nvSpPr>
          <p:spPr>
            <a:xfrm>
              <a:off x="9360" y="4150"/>
              <a:ext cx="2190" cy="1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Cube 266"/>
            <p:cNvSpPr/>
            <p:nvPr/>
          </p:nvSpPr>
          <p:spPr>
            <a:xfrm>
              <a:off x="9521" y="4282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Cube 267"/>
            <p:cNvSpPr/>
            <p:nvPr/>
          </p:nvSpPr>
          <p:spPr>
            <a:xfrm>
              <a:off x="9965" y="428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Cube 268"/>
            <p:cNvSpPr/>
            <p:nvPr/>
          </p:nvSpPr>
          <p:spPr>
            <a:xfrm>
              <a:off x="10985" y="427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Text Box 269"/>
            <p:cNvSpPr txBox="1"/>
            <p:nvPr/>
          </p:nvSpPr>
          <p:spPr>
            <a:xfrm>
              <a:off x="10361" y="409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Cube 270"/>
            <p:cNvSpPr/>
            <p:nvPr/>
          </p:nvSpPr>
          <p:spPr>
            <a:xfrm>
              <a:off x="9497" y="4932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Cube 271"/>
            <p:cNvSpPr/>
            <p:nvPr/>
          </p:nvSpPr>
          <p:spPr>
            <a:xfrm>
              <a:off x="9941" y="493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Cube 272"/>
            <p:cNvSpPr/>
            <p:nvPr/>
          </p:nvSpPr>
          <p:spPr>
            <a:xfrm>
              <a:off x="10961" y="492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Text Box 273"/>
            <p:cNvSpPr txBox="1"/>
            <p:nvPr/>
          </p:nvSpPr>
          <p:spPr>
            <a:xfrm>
              <a:off x="10337" y="474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5664200" y="4799330"/>
            <a:ext cx="400050" cy="847090"/>
            <a:chOff x="9269" y="7288"/>
            <a:chExt cx="630" cy="133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7" name="Right Arrow 46"/>
            <p:cNvSpPr/>
            <p:nvPr/>
          </p:nvSpPr>
          <p:spPr>
            <a:xfrm rot="5400000">
              <a:off x="8969" y="7588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Right Arrow 277"/>
            <p:cNvSpPr/>
            <p:nvPr/>
          </p:nvSpPr>
          <p:spPr>
            <a:xfrm rot="5400000">
              <a:off x="9299" y="8022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9" name="Text Box 278"/>
          <p:cNvSpPr txBox="1"/>
          <p:nvPr/>
        </p:nvSpPr>
        <p:spPr>
          <a:xfrm>
            <a:off x="5334635" y="4891405"/>
            <a:ext cx="400685" cy="3067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Right Arrow 288"/>
          <p:cNvSpPr/>
          <p:nvPr/>
        </p:nvSpPr>
        <p:spPr>
          <a:xfrm rot="5400000" flipV="1">
            <a:off x="5586095" y="219456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 Box 289"/>
          <p:cNvSpPr txBox="1"/>
          <p:nvPr/>
        </p:nvSpPr>
        <p:spPr>
          <a:xfrm>
            <a:off x="6676073" y="3435985"/>
            <a:ext cx="7810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Right Arrow 291"/>
          <p:cNvSpPr/>
          <p:nvPr/>
        </p:nvSpPr>
        <p:spPr>
          <a:xfrm rot="5400000">
            <a:off x="5614035" y="386715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Text Box 293"/>
          <p:cNvSpPr txBox="1"/>
          <p:nvPr/>
        </p:nvSpPr>
        <p:spPr>
          <a:xfrm>
            <a:off x="5972810" y="3816350"/>
            <a:ext cx="6673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5375910" y="4330065"/>
            <a:ext cx="1066800" cy="375920"/>
            <a:chOff x="12343" y="5421"/>
            <a:chExt cx="1680" cy="592"/>
          </a:xfrm>
        </p:grpSpPr>
        <p:sp>
          <p:nvSpPr>
            <p:cNvPr id="296" name="Cube 295"/>
            <p:cNvSpPr/>
            <p:nvPr/>
          </p:nvSpPr>
          <p:spPr>
            <a:xfrm>
              <a:off x="12343" y="5605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Cube 296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Cube 297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Text Box 298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Text Box 300"/>
          <p:cNvSpPr txBox="1"/>
          <p:nvPr/>
        </p:nvSpPr>
        <p:spPr>
          <a:xfrm>
            <a:off x="6456045" y="4392930"/>
            <a:ext cx="1860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Fused RoI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Text Box 312"/>
          <p:cNvSpPr txBox="1"/>
          <p:nvPr/>
        </p:nvSpPr>
        <p:spPr>
          <a:xfrm>
            <a:off x="6753860" y="2819400"/>
            <a:ext cx="8794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0" name="Group 339"/>
          <p:cNvGrpSpPr/>
          <p:nvPr/>
        </p:nvGrpSpPr>
        <p:grpSpPr>
          <a:xfrm rot="5400000" flipV="1">
            <a:off x="4413250" y="287591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62" name="Right Arrow 26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Right Arrow 338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 rot="16200000" flipH="1" flipV="1">
            <a:off x="6925945" y="291274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2" name="Right Arrow 34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ight Arrow 342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4" name="Text Box 343"/>
          <p:cNvSpPr txBox="1"/>
          <p:nvPr/>
        </p:nvSpPr>
        <p:spPr>
          <a:xfrm>
            <a:off x="4098925" y="2795270"/>
            <a:ext cx="8794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Text Box 344"/>
          <p:cNvSpPr txBox="1"/>
          <p:nvPr/>
        </p:nvSpPr>
        <p:spPr>
          <a:xfrm>
            <a:off x="4362133" y="3399155"/>
            <a:ext cx="7366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Box 34"/>
          <p:cNvSpPr txBox="1"/>
          <p:nvPr/>
        </p:nvSpPr>
        <p:spPr>
          <a:xfrm>
            <a:off x="8202613" y="1936115"/>
            <a:ext cx="888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751955" y="5704205"/>
            <a:ext cx="1979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K 3D </a:t>
            </a:r>
            <a:r>
              <a:rPr lang="en-US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Proposals</a:t>
            </a:r>
            <a:endParaRPr lang="en-US" alt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12085" y="981075"/>
            <a:ext cx="2064385" cy="748665"/>
            <a:chOff x="5253" y="3972"/>
            <a:chExt cx="4331" cy="2644"/>
          </a:xfrm>
        </p:grpSpPr>
        <p:pic>
          <p:nvPicPr>
            <p:cNvPr id="8" name="Picture 7" descr="000050"/>
            <p:cNvPicPr>
              <a:picLocks noChangeAspect="1"/>
            </p:cNvPicPr>
            <p:nvPr/>
          </p:nvPicPr>
          <p:blipFill>
            <a:blip r:embed="rId1" cstate="hqprint"/>
            <a:srcRect/>
            <a:stretch>
              <a:fillRect/>
            </a:stretch>
          </p:blipFill>
          <p:spPr>
            <a:xfrm>
              <a:off x="5253" y="4009"/>
              <a:ext cx="2566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24" name="Picture 23" descr="000051"/>
            <p:cNvPicPr>
              <a:picLocks noChangeAspect="1"/>
            </p:cNvPicPr>
            <p:nvPr/>
          </p:nvPicPr>
          <p:blipFill>
            <a:blip r:embed="rId2" cstate="hqprint"/>
            <a:srcRect/>
            <a:stretch>
              <a:fillRect/>
            </a:stretch>
          </p:blipFill>
          <p:spPr>
            <a:xfrm>
              <a:off x="5684" y="4009"/>
              <a:ext cx="2555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1" name="Picture 30" descr="000052"/>
            <p:cNvPicPr>
              <a:picLocks noChangeAspect="1"/>
            </p:cNvPicPr>
            <p:nvPr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6141" y="3972"/>
              <a:ext cx="2557" cy="26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6" name="Picture 35" descr="000053"/>
            <p:cNvPicPr>
              <a:picLocks noChangeAspect="1"/>
            </p:cNvPicPr>
            <p:nvPr/>
          </p:nvPicPr>
          <p:blipFill>
            <a:blip r:embed="rId4" cstate="hqprint"/>
            <a:srcRect/>
            <a:stretch>
              <a:fillRect/>
            </a:stretch>
          </p:blipFill>
          <p:spPr>
            <a:xfrm>
              <a:off x="6604" y="4012"/>
              <a:ext cx="2514" cy="2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9" name="Picture 38" descr="000054"/>
            <p:cNvPicPr>
              <a:picLocks noChangeAspect="1"/>
            </p:cNvPicPr>
            <p:nvPr/>
          </p:nvPicPr>
          <p:blipFill>
            <a:blip r:embed="rId5" cstate="hqprint"/>
            <a:srcRect/>
            <a:stretch>
              <a:fillRect/>
            </a:stretch>
          </p:blipFill>
          <p:spPr>
            <a:xfrm>
              <a:off x="7060" y="4012"/>
              <a:ext cx="2525" cy="2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</p:grpSp>
      <p:pic>
        <p:nvPicPr>
          <p:cNvPr id="42" name="Picture 41" descr="000050"/>
          <p:cNvPicPr>
            <a:picLocks noChangeAspect="1"/>
          </p:cNvPicPr>
          <p:nvPr/>
        </p:nvPicPr>
        <p:blipFill>
          <a:blip r:embed="rId6" cstate="hqprint"/>
          <a:srcRect/>
          <a:stretch>
            <a:fillRect/>
          </a:stretch>
        </p:blipFill>
        <p:spPr>
          <a:xfrm>
            <a:off x="7395845" y="1028700"/>
            <a:ext cx="1534795" cy="643255"/>
          </a:xfrm>
          <a:prstGeom prst="rect">
            <a:avLst/>
          </a:prstGeom>
        </p:spPr>
      </p:pic>
      <p:grpSp>
        <p:nvGrpSpPr>
          <p:cNvPr id="399" name="Group 398"/>
          <p:cNvGrpSpPr/>
          <p:nvPr/>
        </p:nvGrpSpPr>
        <p:grpSpPr>
          <a:xfrm>
            <a:off x="5426075" y="713740"/>
            <a:ext cx="1261110" cy="1372235"/>
            <a:chOff x="8251" y="1511"/>
            <a:chExt cx="2366" cy="2575"/>
          </a:xfrm>
          <a:effectLst/>
          <a:scene3d>
            <a:camera prst="orthographicFront">
              <a:rot lat="2400000" lon="0" rev="0"/>
            </a:camera>
            <a:lightRig rig="threePt" dir="t"/>
          </a:scene3d>
        </p:grpSpPr>
        <p:grpSp>
          <p:nvGrpSpPr>
            <p:cNvPr id="162" name="Group 161"/>
            <p:cNvGrpSpPr/>
            <p:nvPr/>
          </p:nvGrpSpPr>
          <p:grpSpPr>
            <a:xfrm>
              <a:off x="8251" y="1511"/>
              <a:ext cx="2367" cy="1762"/>
              <a:chOff x="9698" y="3942"/>
              <a:chExt cx="5990" cy="4458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66" name="Cube 165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Cube 166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Cube 167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Cube 168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Cube 169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Cube 170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Cube 171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Cube 172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4" name="Group 173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75" name="Cube 17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Cube 17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Cube 17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Cube 17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Cube 17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Cube 17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Cube 18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Cube 18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3" name="Group 182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85" name="Cube 18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6" name="Cube 18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Cube 18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" name="Cube 18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" name="Cube 18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" name="Cube 18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Cube 19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2" name="Cube 19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3" name="Group 19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94" name="Cube 19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5" name="Cube 19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6" name="Cube 19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7" name="Cube 19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Cube 19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Cube 19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0" name="Cube 19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Cube 20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203" name="Group 202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05" name="Cube 20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6" name="Cube 20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7" name="Cube 20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8" name="Cube 20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Cube 20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Cube 20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Cube 21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Cube 21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14" name="Cube 21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Cube 21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Cube 21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7" name="Cube 21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8" name="Cube 21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Cube 21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Cube 21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Cube 22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22" name="Group 221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24" name="Cube 2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Cube 2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Cube 2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7" name="Cube 2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Cube 2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9" name="Cube 2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0" name="Cube 2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1" name="Cube 2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32" name="Group 2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33" name="Cube 2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4" name="Cube 2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5" name="Cube 2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6" name="Cube 2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7" name="Cube 2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8" name="Cube 2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9" name="Cube 23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" name="Cube 23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320" name="Group 319"/>
            <p:cNvGrpSpPr/>
            <p:nvPr/>
          </p:nvGrpSpPr>
          <p:grpSpPr>
            <a:xfrm>
              <a:off x="8251" y="2324"/>
              <a:ext cx="2367" cy="1762"/>
              <a:chOff x="9698" y="3942"/>
              <a:chExt cx="5990" cy="4458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322" name="Group 321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23" name="Group 3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24" name="Cube 3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5" name="Cube 3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6" name="Cube 3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7" name="Cube 3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8" name="Cube 3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9" name="Cube 3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0" name="Cube 3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1" name="Cube 3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2" name="Group 3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33" name="Cube 3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8" name="Cube 3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Cube 61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Cube 62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66" name="Cube 65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" name="Cube 66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Cube 67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Cube 68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0" name="Cube 34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1" name="Group 35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52" name="Cube 35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6" name="Cube 35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7" name="Cube 35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8" name="Cube 35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9" name="Cube 35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360" name="Group 359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361" name="Group 360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62" name="Group 361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63" name="Cube 36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7" name="Cube 36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1" name="Group 37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72" name="Cube 37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3" name="Cube 37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9" name="Cube 37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0" name="Group 379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81" name="Group 380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82" name="Cube 38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5" name="Cube 38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6" name="Cube 38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7" name="Cube 38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8" name="Cube 38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9" name="Cube 38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0" name="Group 389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91" name="Cube 390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6" name="Cube 395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61" name="Text Box 60"/>
          <p:cNvSpPr txBox="1"/>
          <p:nvPr/>
        </p:nvSpPr>
        <p:spPr>
          <a:xfrm>
            <a:off x="5995670" y="1868170"/>
            <a:ext cx="13741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 Anchor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grid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402330" y="596265"/>
            <a:ext cx="1105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t ... t + τ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565" y="3377565"/>
            <a:ext cx="2097405" cy="21977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5448</Words>
  <Application>WPS Presentation</Application>
  <PresentationFormat>宽屏</PresentationFormat>
  <Paragraphs>976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宋体</vt:lpstr>
      <vt:lpstr>Wingdings</vt:lpstr>
      <vt:lpstr>Times New Roman</vt:lpstr>
      <vt:lpstr>DejaVu Sans Mono</vt:lpstr>
      <vt:lpstr>东文宋体</vt:lpstr>
      <vt:lpstr>文泉驿微米黑</vt:lpstr>
      <vt:lpstr>微软雅黑</vt:lpstr>
      <vt:lpstr>宋体</vt:lpstr>
      <vt:lpstr>Arial Unicode MS</vt:lpstr>
      <vt:lpstr>Calibri Light</vt:lpstr>
      <vt:lpstr>Calibri</vt:lpstr>
      <vt:lpstr>Trebuchet MS</vt:lpstr>
      <vt:lpstr>MT Extra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mooyu</dc:creator>
  <cp:lastModifiedBy>mooyu</cp:lastModifiedBy>
  <cp:revision>305</cp:revision>
  <dcterms:created xsi:type="dcterms:W3CDTF">2019-09-22T02:18:26Z</dcterms:created>
  <dcterms:modified xsi:type="dcterms:W3CDTF">2019-09-22T02:18:26Z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